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8" r:id="rId3"/>
    <p:sldId id="259" r:id="rId4"/>
    <p:sldId id="257" r:id="rId5"/>
    <p:sldId id="265" r:id="rId6"/>
    <p:sldId id="264" r:id="rId7"/>
    <p:sldId id="279" r:id="rId8"/>
    <p:sldId id="285" r:id="rId9"/>
    <p:sldId id="281" r:id="rId10"/>
    <p:sldId id="288" r:id="rId11"/>
    <p:sldId id="291" r:id="rId12"/>
    <p:sldId id="284" r:id="rId13"/>
    <p:sldId id="292" r:id="rId14"/>
    <p:sldId id="260" r:id="rId15"/>
    <p:sldId id="287" r:id="rId16"/>
    <p:sldId id="293" r:id="rId17"/>
    <p:sldId id="269" r:id="rId18"/>
    <p:sldId id="278" r:id="rId19"/>
  </p:sldIdLst>
  <p:sldSz cx="18288000" cy="10287000"/>
  <p:notesSz cx="6858000" cy="9144000"/>
  <p:embeddedFontLst>
    <p:embeddedFont>
      <p:font typeface="等线" panose="02010600030101010101" pitchFamily="2" charset="-122"/>
      <p:regular r:id="rId21"/>
      <p:bold r:id="rId22"/>
    </p:embeddedFont>
    <p:embeddedFont>
      <p:font typeface="DM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3798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E6ABE-8365-D402-557A-E671F1CBF6DA}" v="2" dt="2023-11-10T06:51:41.686"/>
    <p1510:client id="{0ABDE9A3-5D17-A84C-DD47-E5CA9FEA87FB}" v="67" dt="2023-11-12T01:18:58.255"/>
    <p1510:client id="{331F8818-0D8A-25F8-C133-5767FF1B19E5}" v="307" dt="2023-11-13T11:13:57.011"/>
    <p1510:client id="{47F3D0C4-6A10-0BD6-0A37-2462575EC558}" v="5" dt="2023-11-14T04:04:41.012"/>
    <p1510:client id="{58B1600D-259B-D50F-1469-D108E983C301}" v="13" dt="2023-11-12T11:07:16.231"/>
    <p1510:client id="{597DBE0E-F0B4-D5BC-452C-E02C3B79C5D2}" v="54" dt="2023-11-13T00:21:00.983"/>
    <p1510:client id="{675EC583-84F0-3D8A-AC61-52ABCD46CFC9}" v="3" dt="2023-11-11T10:57:43.875"/>
    <p1510:client id="{69E78D19-3B63-FEE2-3B3C-3EECAFEF78B8}" v="38" dt="2023-11-13T08:09:13.957"/>
    <p1510:client id="{6DF7A3B0-96D4-BF8B-C6D3-98A481C8CEBA}" v="4" dt="2023-11-14T03:26:43.570"/>
    <p1510:client id="{88C0F3A6-42C8-537A-060E-393477364167}" v="47" dt="2023-11-13T03:33:46.258"/>
    <p1510:client id="{9B5C6EF5-36E6-76CC-8405-D0512BF8FC7D}" v="3" dt="2023-11-10T06:53:44.019"/>
    <p1510:client id="{9D4A2F0B-94FE-4C06-BAEC-210DF8732682}" v="1" dt="2023-11-12T11:23:32.912"/>
    <p1510:client id="{AA042D9F-896C-E733-3926-D291470F03DA}" v="199" dt="2023-11-13T11:51:17.667"/>
    <p1510:client id="{AB0A7952-57D6-4C27-9463-364E64E7DAEC}" v="40" dt="2023-11-12T05:21:21.100"/>
    <p1510:client id="{B06836CC-BBC2-DE8D-858F-C297C92D511D}" v="48" dt="2023-11-14T03:41:48.005"/>
    <p1510:client id="{B3058AA9-4905-6CA2-7A0E-C3658E3C28C0}" v="1" dt="2023-11-11T05:57:44.893"/>
    <p1510:client id="{B3FD054F-2827-8109-A9B8-369180C3EC3B}" v="285" dt="2023-11-12T04:16:34.993"/>
    <p1510:client id="{BACDD943-1112-18E2-6E96-E6F8B76A27DE}" v="180" dt="2023-11-12T08:55:04.158"/>
    <p1510:client id="{C32F9810-3B26-6D4F-6F79-2DF1AAF99305}" v="1" dt="2023-11-14T07:42:19.606"/>
    <p1510:client id="{D1558E99-ABBA-E2CC-1BF3-42C081E92F60}" v="2" dt="2023-11-15T07:38:32.401"/>
    <p1510:client id="{D40C4DAB-07E9-2D72-D078-C49BB8FB3D6D}" v="197" dt="2023-11-10T08:09:20.924"/>
    <p1510:client id="{D4BF0C33-0FA1-888F-9C67-8E5C1C58026F}" v="195" dt="2023-11-09T02:53:46.468"/>
    <p1510:client id="{E3F5FD72-B526-1584-8331-B024FA566272}" v="2" dt="2023-11-12T01:59:04.243"/>
    <p1510:client id="{E4EB7D01-9751-4D65-BBBE-A011AA6BFC6A}" v="105" dt="2023-11-11T11:14:36.389"/>
    <p1510:client id="{E6132662-9B91-3F6D-4A06-59FD5C50613B}" v="4" dt="2023-11-09T02:13:25.775"/>
    <p1510:client id="{EBFD30CD-AB00-113B-C012-34B086C75A90}" v="14" dt="2023-11-10T08:51:15.381"/>
    <p1510:client id="{EE12B6AF-D354-3FA2-85E6-380C8600C8BC}" v="23" dt="2023-11-13T10:57:25.460"/>
    <p1510:client id="{F091942C-C184-66F8-FC52-1B2E255BA6A0}" v="214" dt="2023-11-10T06:49:36.610"/>
    <p1510:client id="{F30318C3-9AAF-49A1-86A8-160F9C27E9A0}" v="708" dt="2023-11-13T11:49:28.907"/>
    <p1510:client id="{F9259883-6BCE-43DB-AD66-47B715D58348}" v="17" dt="2023-11-13T07:21:57.568"/>
    <p1510:client id="{FB0864D0-2C16-4154-663A-81554AF26D81}" v="219" dt="2023-11-11T00:02:11.11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7be657832b8f88dc/&#24037;&#20316;&#31807;%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classification report</a:t>
            </a:r>
          </a:p>
        </c:rich>
      </c:tx>
      <c:layout>
        <c:manualLayout>
          <c:xMode val="edge"/>
          <c:yMode val="edge"/>
          <c:x val="0.41597222222222224"/>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'[工作簿 1.xlsx]Sheet1'!$B$7</c:f>
              <c:strCache>
                <c:ptCount val="1"/>
                <c:pt idx="0">
                  <c:v>precision</c:v>
                </c:pt>
              </c:strCache>
            </c:strRef>
          </c:tx>
          <c:spPr>
            <a:solidFill>
              <a:schemeClr val="accent1"/>
            </a:solidFill>
            <a:ln>
              <a:noFill/>
            </a:ln>
            <a:effectLst/>
          </c:spPr>
          <c:invertIfNegative val="0"/>
          <c:cat>
            <c:numRef>
              <c:f>'[工作簿 1.xlsx]Sheet1'!$A$8:$A$34</c:f>
              <c:numCache>
                <c:formatCode>General</c:formatCode>
                <c:ptCount val="2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numCache>
            </c:numRef>
          </c:cat>
          <c:val>
            <c:numRef>
              <c:f>'[工作簿 1.xlsx]Sheet1'!$B$8:$B$34</c:f>
              <c:numCache>
                <c:formatCode>General</c:formatCode>
                <c:ptCount val="27"/>
                <c:pt idx="0">
                  <c:v>0.92</c:v>
                </c:pt>
                <c:pt idx="1">
                  <c:v>0.81</c:v>
                </c:pt>
                <c:pt idx="2">
                  <c:v>0.61</c:v>
                </c:pt>
                <c:pt idx="3">
                  <c:v>0.61</c:v>
                </c:pt>
                <c:pt idx="4">
                  <c:v>0.75</c:v>
                </c:pt>
                <c:pt idx="5">
                  <c:v>0.69</c:v>
                </c:pt>
                <c:pt idx="6">
                  <c:v>0.72</c:v>
                </c:pt>
                <c:pt idx="7">
                  <c:v>0.21</c:v>
                </c:pt>
                <c:pt idx="8">
                  <c:v>0.83</c:v>
                </c:pt>
                <c:pt idx="9">
                  <c:v>0.85</c:v>
                </c:pt>
                <c:pt idx="10">
                  <c:v>0.56000000000000005</c:v>
                </c:pt>
                <c:pt idx="11">
                  <c:v>0.62</c:v>
                </c:pt>
                <c:pt idx="12">
                  <c:v>0.53</c:v>
                </c:pt>
                <c:pt idx="13">
                  <c:v>0.76</c:v>
                </c:pt>
                <c:pt idx="14">
                  <c:v>0.54</c:v>
                </c:pt>
                <c:pt idx="15">
                  <c:v>0.46</c:v>
                </c:pt>
                <c:pt idx="16">
                  <c:v>0.64</c:v>
                </c:pt>
                <c:pt idx="17">
                  <c:v>0.67</c:v>
                </c:pt>
                <c:pt idx="18">
                  <c:v>0.54</c:v>
                </c:pt>
                <c:pt idx="19">
                  <c:v>0.01</c:v>
                </c:pt>
                <c:pt idx="20">
                  <c:v>0.62</c:v>
                </c:pt>
                <c:pt idx="21">
                  <c:v>0.47</c:v>
                </c:pt>
                <c:pt idx="22">
                  <c:v>0.71</c:v>
                </c:pt>
                <c:pt idx="23">
                  <c:v>0.68</c:v>
                </c:pt>
                <c:pt idx="24">
                  <c:v>0.88</c:v>
                </c:pt>
                <c:pt idx="25">
                  <c:v>0.98</c:v>
                </c:pt>
                <c:pt idx="26">
                  <c:v>1</c:v>
                </c:pt>
              </c:numCache>
            </c:numRef>
          </c:val>
          <c:extLst>
            <c:ext xmlns:c16="http://schemas.microsoft.com/office/drawing/2014/chart" uri="{C3380CC4-5D6E-409C-BE32-E72D297353CC}">
              <c16:uniqueId val="{00000000-F5A5-4816-9F62-BFA9A3BB66DE}"/>
            </c:ext>
          </c:extLst>
        </c:ser>
        <c:ser>
          <c:idx val="1"/>
          <c:order val="1"/>
          <c:tx>
            <c:strRef>
              <c:f>'[工作簿 1.xlsx]Sheet1'!$C$7</c:f>
              <c:strCache>
                <c:ptCount val="1"/>
                <c:pt idx="0">
                  <c:v>recall</c:v>
                </c:pt>
              </c:strCache>
            </c:strRef>
          </c:tx>
          <c:spPr>
            <a:solidFill>
              <a:schemeClr val="accent2"/>
            </a:solidFill>
            <a:ln>
              <a:noFill/>
            </a:ln>
            <a:effectLst/>
          </c:spPr>
          <c:invertIfNegative val="0"/>
          <c:cat>
            <c:numRef>
              <c:f>'[工作簿 1.xlsx]Sheet1'!$A$8:$A$34</c:f>
              <c:numCache>
                <c:formatCode>General</c:formatCode>
                <c:ptCount val="2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numCache>
            </c:numRef>
          </c:cat>
          <c:val>
            <c:numRef>
              <c:f>'[工作簿 1.xlsx]Sheet1'!$C$8:$C$34</c:f>
              <c:numCache>
                <c:formatCode>General</c:formatCode>
                <c:ptCount val="27"/>
                <c:pt idx="0">
                  <c:v>0.98</c:v>
                </c:pt>
                <c:pt idx="1">
                  <c:v>0.56999999999999995</c:v>
                </c:pt>
                <c:pt idx="2">
                  <c:v>0.64</c:v>
                </c:pt>
                <c:pt idx="3">
                  <c:v>0.44</c:v>
                </c:pt>
                <c:pt idx="4">
                  <c:v>0.57999999999999996</c:v>
                </c:pt>
                <c:pt idx="5">
                  <c:v>0.63</c:v>
                </c:pt>
                <c:pt idx="6">
                  <c:v>0.81</c:v>
                </c:pt>
                <c:pt idx="7">
                  <c:v>0.06</c:v>
                </c:pt>
                <c:pt idx="8">
                  <c:v>0.82</c:v>
                </c:pt>
                <c:pt idx="9">
                  <c:v>0.87</c:v>
                </c:pt>
                <c:pt idx="10">
                  <c:v>0.69</c:v>
                </c:pt>
                <c:pt idx="11">
                  <c:v>0.52</c:v>
                </c:pt>
                <c:pt idx="12">
                  <c:v>0.16</c:v>
                </c:pt>
                <c:pt idx="13">
                  <c:v>0.83</c:v>
                </c:pt>
                <c:pt idx="14">
                  <c:v>0.48</c:v>
                </c:pt>
                <c:pt idx="15">
                  <c:v>0.26</c:v>
                </c:pt>
                <c:pt idx="16">
                  <c:v>0.41</c:v>
                </c:pt>
                <c:pt idx="17">
                  <c:v>0.42</c:v>
                </c:pt>
                <c:pt idx="18">
                  <c:v>0.18</c:v>
                </c:pt>
                <c:pt idx="19">
                  <c:v>0</c:v>
                </c:pt>
                <c:pt idx="20">
                  <c:v>0.38</c:v>
                </c:pt>
                <c:pt idx="21">
                  <c:v>0.45</c:v>
                </c:pt>
                <c:pt idx="22">
                  <c:v>0.82</c:v>
                </c:pt>
                <c:pt idx="23">
                  <c:v>0.59</c:v>
                </c:pt>
                <c:pt idx="24">
                  <c:v>0.94</c:v>
                </c:pt>
                <c:pt idx="25">
                  <c:v>0.98</c:v>
                </c:pt>
                <c:pt idx="26">
                  <c:v>0</c:v>
                </c:pt>
              </c:numCache>
            </c:numRef>
          </c:val>
          <c:extLst>
            <c:ext xmlns:c16="http://schemas.microsoft.com/office/drawing/2014/chart" uri="{C3380CC4-5D6E-409C-BE32-E72D297353CC}">
              <c16:uniqueId val="{00000001-F5A5-4816-9F62-BFA9A3BB66DE}"/>
            </c:ext>
          </c:extLst>
        </c:ser>
        <c:ser>
          <c:idx val="2"/>
          <c:order val="2"/>
          <c:tx>
            <c:strRef>
              <c:f>'[工作簿 1.xlsx]Sheet1'!$D$7</c:f>
              <c:strCache>
                <c:ptCount val="1"/>
                <c:pt idx="0">
                  <c:v>f1-score</c:v>
                </c:pt>
              </c:strCache>
            </c:strRef>
          </c:tx>
          <c:spPr>
            <a:solidFill>
              <a:schemeClr val="accent3"/>
            </a:solidFill>
            <a:ln>
              <a:noFill/>
            </a:ln>
            <a:effectLst/>
          </c:spPr>
          <c:invertIfNegative val="0"/>
          <c:cat>
            <c:numRef>
              <c:f>'[工作簿 1.xlsx]Sheet1'!$A$8:$A$34</c:f>
              <c:numCache>
                <c:formatCode>General</c:formatCode>
                <c:ptCount val="2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numCache>
            </c:numRef>
          </c:cat>
          <c:val>
            <c:numRef>
              <c:f>'[工作簿 1.xlsx]Sheet1'!$D$8:$D$34</c:f>
              <c:numCache>
                <c:formatCode>General</c:formatCode>
                <c:ptCount val="27"/>
                <c:pt idx="0">
                  <c:v>0.95</c:v>
                </c:pt>
                <c:pt idx="1">
                  <c:v>0.67</c:v>
                </c:pt>
                <c:pt idx="2">
                  <c:v>0.63</c:v>
                </c:pt>
                <c:pt idx="3">
                  <c:v>0.51</c:v>
                </c:pt>
                <c:pt idx="4">
                  <c:v>0.65</c:v>
                </c:pt>
                <c:pt idx="5">
                  <c:v>0.66</c:v>
                </c:pt>
                <c:pt idx="6">
                  <c:v>0.76</c:v>
                </c:pt>
                <c:pt idx="7">
                  <c:v>0.09</c:v>
                </c:pt>
                <c:pt idx="8">
                  <c:v>0.83</c:v>
                </c:pt>
                <c:pt idx="9">
                  <c:v>0.86</c:v>
                </c:pt>
                <c:pt idx="10">
                  <c:v>0.62</c:v>
                </c:pt>
                <c:pt idx="11">
                  <c:v>0.56000000000000005</c:v>
                </c:pt>
                <c:pt idx="12">
                  <c:v>0.24</c:v>
                </c:pt>
                <c:pt idx="13">
                  <c:v>0.79</c:v>
                </c:pt>
                <c:pt idx="14">
                  <c:v>0.51</c:v>
                </c:pt>
                <c:pt idx="15">
                  <c:v>0.33</c:v>
                </c:pt>
                <c:pt idx="16">
                  <c:v>0.5</c:v>
                </c:pt>
                <c:pt idx="17">
                  <c:v>0.52</c:v>
                </c:pt>
                <c:pt idx="18">
                  <c:v>0.27</c:v>
                </c:pt>
                <c:pt idx="19">
                  <c:v>0</c:v>
                </c:pt>
                <c:pt idx="20">
                  <c:v>0.47</c:v>
                </c:pt>
                <c:pt idx="21">
                  <c:v>0.46</c:v>
                </c:pt>
                <c:pt idx="22">
                  <c:v>0.76</c:v>
                </c:pt>
                <c:pt idx="23">
                  <c:v>0.63</c:v>
                </c:pt>
                <c:pt idx="24">
                  <c:v>0.91</c:v>
                </c:pt>
                <c:pt idx="25">
                  <c:v>0.98</c:v>
                </c:pt>
                <c:pt idx="26">
                  <c:v>0</c:v>
                </c:pt>
              </c:numCache>
            </c:numRef>
          </c:val>
          <c:extLst>
            <c:ext xmlns:c16="http://schemas.microsoft.com/office/drawing/2014/chart" uri="{C3380CC4-5D6E-409C-BE32-E72D297353CC}">
              <c16:uniqueId val="{00000002-F5A5-4816-9F62-BFA9A3BB66DE}"/>
            </c:ext>
          </c:extLst>
        </c:ser>
        <c:dLbls>
          <c:showLegendKey val="0"/>
          <c:showVal val="0"/>
          <c:showCatName val="0"/>
          <c:showSerName val="0"/>
          <c:showPercent val="0"/>
          <c:showBubbleSize val="0"/>
        </c:dLbls>
        <c:gapWidth val="219"/>
        <c:overlap val="-27"/>
        <c:axId val="430765575"/>
        <c:axId val="430767623"/>
      </c:barChart>
      <c:catAx>
        <c:axId val="430765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767623"/>
        <c:crosses val="autoZero"/>
        <c:auto val="1"/>
        <c:lblAlgn val="ctr"/>
        <c:lblOffset val="100"/>
        <c:noMultiLvlLbl val="0"/>
      </c:catAx>
      <c:valAx>
        <c:axId val="4307676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430765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93597C-7CB9-4AF8-A270-56F36FCC8AB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BD08B59-0968-4E54-8ECA-6C9261C4CC0A}">
      <dgm:prSet/>
      <dgm:spPr/>
      <dgm:t>
        <a:bodyPr/>
        <a:lstStyle/>
        <a:p>
          <a:r>
            <a:rPr lang="en-US" b="1"/>
            <a:t>Encoder-Decoder Architecture:</a:t>
          </a:r>
          <a:endParaRPr lang="en-US"/>
        </a:p>
      </dgm:t>
    </dgm:pt>
    <dgm:pt modelId="{9123D344-9B4F-4BC0-A20A-C7DED6D9B8BF}" type="parTrans" cxnId="{5D7EDD64-4F60-4BE9-A5B5-A0233A939301}">
      <dgm:prSet/>
      <dgm:spPr/>
      <dgm:t>
        <a:bodyPr/>
        <a:lstStyle/>
        <a:p>
          <a:endParaRPr lang="en-US"/>
        </a:p>
      </dgm:t>
    </dgm:pt>
    <dgm:pt modelId="{345E95D0-3409-4F30-BCB9-59A92D638AD6}" type="sibTrans" cxnId="{5D7EDD64-4F60-4BE9-A5B5-A0233A939301}">
      <dgm:prSet/>
      <dgm:spPr/>
      <dgm:t>
        <a:bodyPr/>
        <a:lstStyle/>
        <a:p>
          <a:endParaRPr lang="en-US"/>
        </a:p>
      </dgm:t>
    </dgm:pt>
    <dgm:pt modelId="{C4621DAA-631D-4487-BC35-94791AA0EEF0}">
      <dgm:prSet/>
      <dgm:spPr/>
      <dgm:t>
        <a:bodyPr/>
        <a:lstStyle/>
        <a:p>
          <a:r>
            <a:rPr lang="en-US" b="1"/>
            <a:t>Encoder:</a:t>
          </a:r>
          <a:r>
            <a:rPr lang="en-US"/>
            <a:t> Utilizes a convolutional network for feature extraction, progressively reducing spatial resolution to capture high-level abstract features of the image.</a:t>
          </a:r>
        </a:p>
      </dgm:t>
    </dgm:pt>
    <dgm:pt modelId="{F76B34C3-4E7B-422A-A439-C1D581C4CF0D}" type="parTrans" cxnId="{6FD6354B-9CDA-42B6-9B11-FF302DB37461}">
      <dgm:prSet/>
      <dgm:spPr/>
      <dgm:t>
        <a:bodyPr/>
        <a:lstStyle/>
        <a:p>
          <a:endParaRPr lang="en-US"/>
        </a:p>
      </dgm:t>
    </dgm:pt>
    <dgm:pt modelId="{BFA21681-1E7D-4EED-A37A-ED6875A281B9}" type="sibTrans" cxnId="{6FD6354B-9CDA-42B6-9B11-FF302DB37461}">
      <dgm:prSet/>
      <dgm:spPr/>
      <dgm:t>
        <a:bodyPr/>
        <a:lstStyle/>
        <a:p>
          <a:endParaRPr lang="en-US"/>
        </a:p>
      </dgm:t>
    </dgm:pt>
    <dgm:pt modelId="{6CA5E166-E0CC-470D-AD48-64598047AC42}">
      <dgm:prSet/>
      <dgm:spPr/>
      <dgm:t>
        <a:bodyPr/>
        <a:lstStyle/>
        <a:p>
          <a:r>
            <a:rPr lang="en-US" b="1"/>
            <a:t>Decoder:</a:t>
          </a:r>
          <a:r>
            <a:rPr lang="en-US"/>
            <a:t> Restores the feature map to the original resolution through upsampling, aiding in the recovery of details lost during encoding.</a:t>
          </a:r>
        </a:p>
      </dgm:t>
    </dgm:pt>
    <dgm:pt modelId="{AD670F26-A5B0-42D9-AC45-29F6F5F73B66}" type="parTrans" cxnId="{23EDB92B-3DAD-406E-918E-4927BE937403}">
      <dgm:prSet/>
      <dgm:spPr/>
      <dgm:t>
        <a:bodyPr/>
        <a:lstStyle/>
        <a:p>
          <a:endParaRPr lang="en-US"/>
        </a:p>
      </dgm:t>
    </dgm:pt>
    <dgm:pt modelId="{B5FDDAB9-F521-4A99-95F7-8A7478FECDAB}" type="sibTrans" cxnId="{23EDB92B-3DAD-406E-918E-4927BE937403}">
      <dgm:prSet/>
      <dgm:spPr/>
      <dgm:t>
        <a:bodyPr/>
        <a:lstStyle/>
        <a:p>
          <a:endParaRPr lang="en-US"/>
        </a:p>
      </dgm:t>
    </dgm:pt>
    <dgm:pt modelId="{4F5F6774-1502-418D-88C0-490461DB3E79}">
      <dgm:prSet/>
      <dgm:spPr/>
      <dgm:t>
        <a:bodyPr/>
        <a:lstStyle/>
        <a:p>
          <a:r>
            <a:rPr lang="en-US" b="1"/>
            <a:t>Skip Connection:</a:t>
          </a:r>
          <a:r>
            <a:rPr lang="en-US"/>
            <a:t> Introduces skip connections, combining shallow features from the encoder with corresponding layers in the decoder, facilitating effective localization and preservation of fine details.</a:t>
          </a:r>
        </a:p>
      </dgm:t>
    </dgm:pt>
    <dgm:pt modelId="{2670535A-11AB-4CCE-9EC2-2BD1F873E70F}" type="parTrans" cxnId="{42BA9491-FEB1-4065-A211-7EFAC3CA43BC}">
      <dgm:prSet/>
      <dgm:spPr/>
      <dgm:t>
        <a:bodyPr/>
        <a:lstStyle/>
        <a:p>
          <a:endParaRPr lang="en-US"/>
        </a:p>
      </dgm:t>
    </dgm:pt>
    <dgm:pt modelId="{0FB48CEF-1ECC-46C2-864F-226850FD2103}" type="sibTrans" cxnId="{42BA9491-FEB1-4065-A211-7EFAC3CA43BC}">
      <dgm:prSet/>
      <dgm:spPr/>
      <dgm:t>
        <a:bodyPr/>
        <a:lstStyle/>
        <a:p>
          <a:endParaRPr lang="en-US"/>
        </a:p>
      </dgm:t>
    </dgm:pt>
    <dgm:pt modelId="{B7D0CFAC-A398-4DC3-8BEF-EC971AEFB6B0}" type="pres">
      <dgm:prSet presAssocID="{6F93597C-7CB9-4AF8-A270-56F36FCC8AB3}" presName="linear" presStyleCnt="0">
        <dgm:presLayoutVars>
          <dgm:animLvl val="lvl"/>
          <dgm:resizeHandles val="exact"/>
        </dgm:presLayoutVars>
      </dgm:prSet>
      <dgm:spPr/>
    </dgm:pt>
    <dgm:pt modelId="{CAA54C88-D0B6-43F8-B5A9-8D367D60170A}" type="pres">
      <dgm:prSet presAssocID="{7BD08B59-0968-4E54-8ECA-6C9261C4CC0A}" presName="parentText" presStyleLbl="node1" presStyleIdx="0" presStyleCnt="1">
        <dgm:presLayoutVars>
          <dgm:chMax val="0"/>
          <dgm:bulletEnabled val="1"/>
        </dgm:presLayoutVars>
      </dgm:prSet>
      <dgm:spPr/>
    </dgm:pt>
    <dgm:pt modelId="{E3A26AB7-9084-4989-AAB9-D979F2236705}" type="pres">
      <dgm:prSet presAssocID="{7BD08B59-0968-4E54-8ECA-6C9261C4CC0A}" presName="childText" presStyleLbl="revTx" presStyleIdx="0" presStyleCnt="1">
        <dgm:presLayoutVars>
          <dgm:bulletEnabled val="1"/>
        </dgm:presLayoutVars>
      </dgm:prSet>
      <dgm:spPr/>
    </dgm:pt>
  </dgm:ptLst>
  <dgm:cxnLst>
    <dgm:cxn modelId="{6189D40E-3AB8-4D80-97F4-99FC4B9BAD0C}" type="presOf" srcId="{C4621DAA-631D-4487-BC35-94791AA0EEF0}" destId="{E3A26AB7-9084-4989-AAB9-D979F2236705}" srcOrd="0" destOrd="0" presId="urn:microsoft.com/office/officeart/2005/8/layout/vList2"/>
    <dgm:cxn modelId="{23EDB92B-3DAD-406E-918E-4927BE937403}" srcId="{7BD08B59-0968-4E54-8ECA-6C9261C4CC0A}" destId="{6CA5E166-E0CC-470D-AD48-64598047AC42}" srcOrd="1" destOrd="0" parTransId="{AD670F26-A5B0-42D9-AC45-29F6F5F73B66}" sibTransId="{B5FDDAB9-F521-4A99-95F7-8A7478FECDAB}"/>
    <dgm:cxn modelId="{5D7EDD64-4F60-4BE9-A5B5-A0233A939301}" srcId="{6F93597C-7CB9-4AF8-A270-56F36FCC8AB3}" destId="{7BD08B59-0968-4E54-8ECA-6C9261C4CC0A}" srcOrd="0" destOrd="0" parTransId="{9123D344-9B4F-4BC0-A20A-C7DED6D9B8BF}" sibTransId="{345E95D0-3409-4F30-BCB9-59A92D638AD6}"/>
    <dgm:cxn modelId="{6FD6354B-9CDA-42B6-9B11-FF302DB37461}" srcId="{7BD08B59-0968-4E54-8ECA-6C9261C4CC0A}" destId="{C4621DAA-631D-4487-BC35-94791AA0EEF0}" srcOrd="0" destOrd="0" parTransId="{F76B34C3-4E7B-422A-A439-C1D581C4CF0D}" sibTransId="{BFA21681-1E7D-4EED-A37A-ED6875A281B9}"/>
    <dgm:cxn modelId="{0F26C174-E2C2-4679-B338-BDE41546C3ED}" type="presOf" srcId="{6CA5E166-E0CC-470D-AD48-64598047AC42}" destId="{E3A26AB7-9084-4989-AAB9-D979F2236705}" srcOrd="0" destOrd="1" presId="urn:microsoft.com/office/officeart/2005/8/layout/vList2"/>
    <dgm:cxn modelId="{C72CA78F-1513-4E45-B89E-6CE024045A36}" type="presOf" srcId="{7BD08B59-0968-4E54-8ECA-6C9261C4CC0A}" destId="{CAA54C88-D0B6-43F8-B5A9-8D367D60170A}" srcOrd="0" destOrd="0" presId="urn:microsoft.com/office/officeart/2005/8/layout/vList2"/>
    <dgm:cxn modelId="{42BA9491-FEB1-4065-A211-7EFAC3CA43BC}" srcId="{7BD08B59-0968-4E54-8ECA-6C9261C4CC0A}" destId="{4F5F6774-1502-418D-88C0-490461DB3E79}" srcOrd="2" destOrd="0" parTransId="{2670535A-11AB-4CCE-9EC2-2BD1F873E70F}" sibTransId="{0FB48CEF-1ECC-46C2-864F-226850FD2103}"/>
    <dgm:cxn modelId="{67870DB8-7CBD-46DB-B235-CCFA8510BCC9}" type="presOf" srcId="{6F93597C-7CB9-4AF8-A270-56F36FCC8AB3}" destId="{B7D0CFAC-A398-4DC3-8BEF-EC971AEFB6B0}" srcOrd="0" destOrd="0" presId="urn:microsoft.com/office/officeart/2005/8/layout/vList2"/>
    <dgm:cxn modelId="{E77BE1BD-91AC-401F-9136-13F3687BBDEE}" type="presOf" srcId="{4F5F6774-1502-418D-88C0-490461DB3E79}" destId="{E3A26AB7-9084-4989-AAB9-D979F2236705}" srcOrd="0" destOrd="2" presId="urn:microsoft.com/office/officeart/2005/8/layout/vList2"/>
    <dgm:cxn modelId="{9286B31B-C5EB-4854-A93E-7E63C6B4F31C}" type="presParOf" srcId="{B7D0CFAC-A398-4DC3-8BEF-EC971AEFB6B0}" destId="{CAA54C88-D0B6-43F8-B5A9-8D367D60170A}" srcOrd="0" destOrd="0" presId="urn:microsoft.com/office/officeart/2005/8/layout/vList2"/>
    <dgm:cxn modelId="{87361B36-F0F2-4D4D-B8B7-6C599DF0FF79}" type="presParOf" srcId="{B7D0CFAC-A398-4DC3-8BEF-EC971AEFB6B0}" destId="{E3A26AB7-9084-4989-AAB9-D979F2236705}"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54C88-D0B6-43F8-B5A9-8D367D60170A}">
      <dsp:nvSpPr>
        <dsp:cNvPr id="0" name=""/>
        <dsp:cNvSpPr/>
      </dsp:nvSpPr>
      <dsp:spPr>
        <a:xfrm>
          <a:off x="0" y="25810"/>
          <a:ext cx="8498868" cy="17760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b="1" kern="1200"/>
            <a:t>Encoder-Decoder Architecture:</a:t>
          </a:r>
          <a:endParaRPr lang="en-US" sz="4600" kern="1200"/>
        </a:p>
      </dsp:txBody>
      <dsp:txXfrm>
        <a:off x="86700" y="112510"/>
        <a:ext cx="8325468" cy="1602660"/>
      </dsp:txXfrm>
    </dsp:sp>
    <dsp:sp modelId="{E3A26AB7-9084-4989-AAB9-D979F2236705}">
      <dsp:nvSpPr>
        <dsp:cNvPr id="0" name=""/>
        <dsp:cNvSpPr/>
      </dsp:nvSpPr>
      <dsp:spPr>
        <a:xfrm>
          <a:off x="0" y="1801870"/>
          <a:ext cx="8498868" cy="742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9839"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n-US" sz="3600" b="1" kern="1200"/>
            <a:t>Encoder:</a:t>
          </a:r>
          <a:r>
            <a:rPr lang="en-US" sz="3600" kern="1200"/>
            <a:t> Utilizes a convolutional network for feature extraction, progressively reducing spatial resolution to capture high-level abstract features of the image.</a:t>
          </a:r>
        </a:p>
        <a:p>
          <a:pPr marL="285750" lvl="1" indent="-285750" algn="l" defTabSz="1600200">
            <a:lnSpc>
              <a:spcPct val="90000"/>
            </a:lnSpc>
            <a:spcBef>
              <a:spcPct val="0"/>
            </a:spcBef>
            <a:spcAft>
              <a:spcPct val="20000"/>
            </a:spcAft>
            <a:buChar char="•"/>
          </a:pPr>
          <a:r>
            <a:rPr lang="en-US" sz="3600" b="1" kern="1200"/>
            <a:t>Decoder:</a:t>
          </a:r>
          <a:r>
            <a:rPr lang="en-US" sz="3600" kern="1200"/>
            <a:t> Restores the feature map to the original resolution through upsampling, aiding in the recovery of details lost during encoding.</a:t>
          </a:r>
        </a:p>
        <a:p>
          <a:pPr marL="285750" lvl="1" indent="-285750" algn="l" defTabSz="1600200">
            <a:lnSpc>
              <a:spcPct val="90000"/>
            </a:lnSpc>
            <a:spcBef>
              <a:spcPct val="0"/>
            </a:spcBef>
            <a:spcAft>
              <a:spcPct val="20000"/>
            </a:spcAft>
            <a:buChar char="•"/>
          </a:pPr>
          <a:r>
            <a:rPr lang="en-US" sz="3600" b="1" kern="1200"/>
            <a:t>Skip Connection:</a:t>
          </a:r>
          <a:r>
            <a:rPr lang="en-US" sz="3600" kern="1200"/>
            <a:t> Introduces skip connections, combining shallow features from the encoder with corresponding layers in the decoder, facilitating effective localization and preservation of fine details.</a:t>
          </a:r>
        </a:p>
      </dsp:txBody>
      <dsp:txXfrm>
        <a:off x="0" y="1801870"/>
        <a:ext cx="8498868" cy="74271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6171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6171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52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86" name="Google Shape;86;p13"/>
          <p:cNvCxnSpPr/>
          <p:nvPr/>
        </p:nvCxnSpPr>
        <p:spPr>
          <a:xfrm rot="10800000">
            <a:off x="563420" y="-45048"/>
            <a:ext cx="0" cy="10377096"/>
          </a:xfrm>
          <a:prstGeom prst="straightConnector1">
            <a:avLst/>
          </a:prstGeom>
          <a:noFill/>
          <a:ln w="19050" cap="flat" cmpd="sng">
            <a:solidFill>
              <a:srgbClr val="000000"/>
            </a:solidFill>
            <a:prstDash val="solid"/>
            <a:round/>
            <a:headEnd type="none" w="sm" len="sm"/>
            <a:tailEnd type="none" w="sm" len="sm"/>
          </a:ln>
        </p:spPr>
      </p:cxnSp>
      <p:cxnSp>
        <p:nvCxnSpPr>
          <p:cNvPr id="87" name="Google Shape;87;p13"/>
          <p:cNvCxnSpPr/>
          <p:nvPr/>
        </p:nvCxnSpPr>
        <p:spPr>
          <a:xfrm rot="10800000">
            <a:off x="17724580" y="553895"/>
            <a:ext cx="0" cy="9747721"/>
          </a:xfrm>
          <a:prstGeom prst="straightConnector1">
            <a:avLst/>
          </a:prstGeom>
          <a:noFill/>
          <a:ln w="19050" cap="flat" cmpd="sng">
            <a:solidFill>
              <a:srgbClr val="000000"/>
            </a:solidFill>
            <a:prstDash val="solid"/>
            <a:round/>
            <a:headEnd type="none" w="sm" len="sm"/>
            <a:tailEnd type="none" w="sm" len="sm"/>
          </a:ln>
        </p:spPr>
      </p:cxnSp>
      <p:cxnSp>
        <p:nvCxnSpPr>
          <p:cNvPr id="88" name="Google Shape;88;p13"/>
          <p:cNvCxnSpPr/>
          <p:nvPr/>
        </p:nvCxnSpPr>
        <p:spPr>
          <a:xfrm rot="10800000">
            <a:off x="566690" y="563420"/>
            <a:ext cx="17147361" cy="0"/>
          </a:xfrm>
          <a:prstGeom prst="straightConnector1">
            <a:avLst/>
          </a:prstGeom>
          <a:noFill/>
          <a:ln w="19050" cap="flat" cmpd="sng">
            <a:solidFill>
              <a:srgbClr val="000000"/>
            </a:solidFill>
            <a:prstDash val="solid"/>
            <a:round/>
            <a:headEnd type="none" w="sm" len="sm"/>
            <a:tailEnd type="none" w="sm" len="sm"/>
          </a:ln>
        </p:spPr>
      </p:cxnSp>
      <p:grpSp>
        <p:nvGrpSpPr>
          <p:cNvPr id="89" name="Google Shape;89;p13"/>
          <p:cNvGrpSpPr/>
          <p:nvPr/>
        </p:nvGrpSpPr>
        <p:grpSpPr>
          <a:xfrm>
            <a:off x="1298030" y="8979333"/>
            <a:ext cx="9013828" cy="3266922"/>
            <a:chOff x="0" y="-47625"/>
            <a:chExt cx="2374012" cy="860425"/>
          </a:xfrm>
        </p:grpSpPr>
        <p:sp>
          <p:nvSpPr>
            <p:cNvPr id="90" name="Google Shape;90;p13"/>
            <p:cNvSpPr/>
            <p:nvPr/>
          </p:nvSpPr>
          <p:spPr>
            <a:xfrm>
              <a:off x="0" y="0"/>
              <a:ext cx="2374012" cy="145882"/>
            </a:xfrm>
            <a:custGeom>
              <a:avLst/>
              <a:gdLst/>
              <a:ahLst/>
              <a:cxnLst/>
              <a:rect l="l" t="t" r="r" b="b"/>
              <a:pathLst>
                <a:path w="2374012" h="145882" extrusionOk="0">
                  <a:moveTo>
                    <a:pt x="0" y="0"/>
                  </a:moveTo>
                  <a:lnTo>
                    <a:pt x="2374012" y="0"/>
                  </a:lnTo>
                  <a:lnTo>
                    <a:pt x="2374012" y="145882"/>
                  </a:lnTo>
                  <a:lnTo>
                    <a:pt x="0" y="145882"/>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91" name="Google Shape;91;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2" name="Google Shape;92;p13"/>
          <p:cNvCxnSpPr/>
          <p:nvPr/>
        </p:nvCxnSpPr>
        <p:spPr>
          <a:xfrm rot="10800000">
            <a:off x="11027417" y="-109146"/>
            <a:ext cx="0" cy="10377096"/>
          </a:xfrm>
          <a:prstGeom prst="straightConnector1">
            <a:avLst/>
          </a:prstGeom>
          <a:noFill/>
          <a:ln w="19050" cap="flat" cmpd="sng">
            <a:solidFill>
              <a:srgbClr val="000000"/>
            </a:solidFill>
            <a:prstDash val="solid"/>
            <a:round/>
            <a:headEnd type="none" w="sm" len="sm"/>
            <a:tailEnd type="none" w="sm" len="sm"/>
          </a:ln>
        </p:spPr>
      </p:cxnSp>
      <p:cxnSp>
        <p:nvCxnSpPr>
          <p:cNvPr id="93" name="Google Shape;93;p13"/>
          <p:cNvCxnSpPr/>
          <p:nvPr/>
        </p:nvCxnSpPr>
        <p:spPr>
          <a:xfrm rot="10800000">
            <a:off x="4041866" y="-84032"/>
            <a:ext cx="0" cy="656977"/>
          </a:xfrm>
          <a:prstGeom prst="straightConnector1">
            <a:avLst/>
          </a:prstGeom>
          <a:noFill/>
          <a:ln w="19050" cap="flat" cmpd="sng">
            <a:solidFill>
              <a:srgbClr val="000000"/>
            </a:solidFill>
            <a:prstDash val="solid"/>
            <a:round/>
            <a:headEnd type="none" w="sm" len="sm"/>
            <a:tailEnd type="none" w="sm" len="sm"/>
          </a:ln>
        </p:spPr>
      </p:cxnSp>
      <p:cxnSp>
        <p:nvCxnSpPr>
          <p:cNvPr id="94" name="Google Shape;94;p13"/>
          <p:cNvCxnSpPr/>
          <p:nvPr/>
        </p:nvCxnSpPr>
        <p:spPr>
          <a:xfrm rot="10800000">
            <a:off x="7529921" y="-84032"/>
            <a:ext cx="0" cy="656977"/>
          </a:xfrm>
          <a:prstGeom prst="straightConnector1">
            <a:avLst/>
          </a:prstGeom>
          <a:noFill/>
          <a:ln w="19050" cap="flat" cmpd="sng">
            <a:solidFill>
              <a:srgbClr val="000000"/>
            </a:solidFill>
            <a:prstDash val="solid"/>
            <a:round/>
            <a:headEnd type="none" w="sm" len="sm"/>
            <a:tailEnd type="none" w="sm" len="sm"/>
          </a:ln>
        </p:spPr>
      </p:cxnSp>
      <p:grpSp>
        <p:nvGrpSpPr>
          <p:cNvPr id="95" name="Google Shape;95;p13"/>
          <p:cNvGrpSpPr/>
          <p:nvPr/>
        </p:nvGrpSpPr>
        <p:grpSpPr>
          <a:xfrm>
            <a:off x="2374300" y="2983132"/>
            <a:ext cx="6904369" cy="1993594"/>
            <a:chOff x="160984" y="-993907"/>
            <a:chExt cx="9205826" cy="2658124"/>
          </a:xfrm>
        </p:grpSpPr>
        <p:sp>
          <p:nvSpPr>
            <p:cNvPr id="96" name="Google Shape;96;p13"/>
            <p:cNvSpPr txBox="1"/>
            <p:nvPr/>
          </p:nvSpPr>
          <p:spPr>
            <a:xfrm>
              <a:off x="160984" y="-993907"/>
              <a:ext cx="9158642" cy="1196653"/>
            </a:xfrm>
            <a:prstGeom prst="rect">
              <a:avLst/>
            </a:prstGeom>
            <a:noFill/>
            <a:ln>
              <a:no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7200" b="1" i="0" u="none" strike="noStrike" cap="none">
                  <a:solidFill>
                    <a:srgbClr val="000000"/>
                  </a:solidFill>
                  <a:latin typeface="DM Sans"/>
                  <a:ea typeface="DM Sans"/>
                  <a:cs typeface="DM Sans"/>
                  <a:sym typeface="DM Sans"/>
                </a:rPr>
                <a:t>IMAGE</a:t>
              </a:r>
              <a:endParaRPr sz="7200"/>
            </a:p>
          </p:txBody>
        </p:sp>
        <p:sp>
          <p:nvSpPr>
            <p:cNvPr id="97" name="Google Shape;97;p13"/>
            <p:cNvSpPr txBox="1"/>
            <p:nvPr/>
          </p:nvSpPr>
          <p:spPr>
            <a:xfrm>
              <a:off x="208168" y="567336"/>
              <a:ext cx="9158642" cy="1096881"/>
            </a:xfrm>
            <a:prstGeom prst="rect">
              <a:avLst/>
            </a:prstGeom>
            <a:noFill/>
            <a:ln>
              <a:no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6600" b="1">
                  <a:latin typeface="DM Sans"/>
                  <a:sym typeface="DM Sans"/>
                </a:rPr>
                <a:t>SEGMENTATION</a:t>
              </a:r>
              <a:endParaRPr sz="6600"/>
            </a:p>
          </p:txBody>
        </p:sp>
      </p:grpSp>
      <p:sp>
        <p:nvSpPr>
          <p:cNvPr id="98" name="Google Shape;98;p13"/>
          <p:cNvSpPr txBox="1"/>
          <p:nvPr/>
        </p:nvSpPr>
        <p:spPr>
          <a:xfrm>
            <a:off x="1498953" y="9230414"/>
            <a:ext cx="4305990"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COMP9444 TEAM NEXA</a:t>
            </a:r>
            <a:endParaRPr/>
          </a:p>
        </p:txBody>
      </p:sp>
      <p:sp>
        <p:nvSpPr>
          <p:cNvPr id="99" name="Google Shape;99;p13"/>
          <p:cNvSpPr txBox="1"/>
          <p:nvPr/>
        </p:nvSpPr>
        <p:spPr>
          <a:xfrm>
            <a:off x="5804944" y="9230414"/>
            <a:ext cx="4305990" cy="452432"/>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14/11/2023</a:t>
            </a:r>
            <a:endParaRPr/>
          </a:p>
        </p:txBody>
      </p:sp>
      <p:sp>
        <p:nvSpPr>
          <p:cNvPr id="100" name="Google Shape;100;p13"/>
          <p:cNvSpPr txBox="1"/>
          <p:nvPr/>
        </p:nvSpPr>
        <p:spPr>
          <a:xfrm>
            <a:off x="773832" y="73835"/>
            <a:ext cx="3050876"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altLang="zh-CN" sz="2100">
                <a:latin typeface="DM Sans"/>
                <a:sym typeface="DM Sans"/>
              </a:rPr>
              <a:t>COMP9444</a:t>
            </a:r>
            <a:endParaRPr/>
          </a:p>
        </p:txBody>
      </p:sp>
      <p:sp>
        <p:nvSpPr>
          <p:cNvPr id="101" name="Google Shape;101;p13"/>
          <p:cNvSpPr txBox="1"/>
          <p:nvPr/>
        </p:nvSpPr>
        <p:spPr>
          <a:xfrm>
            <a:off x="4260941" y="73835"/>
            <a:ext cx="3050876"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err="1">
                <a:solidFill>
                  <a:srgbClr val="000000"/>
                </a:solidFill>
                <a:latin typeface="DM Sans"/>
                <a:ea typeface="DM Sans"/>
                <a:cs typeface="DM Sans"/>
                <a:sym typeface="DM Sans"/>
              </a:rPr>
              <a:t>Nexa</a:t>
            </a:r>
            <a:endParaRPr/>
          </a:p>
        </p:txBody>
      </p:sp>
      <p:sp>
        <p:nvSpPr>
          <p:cNvPr id="102" name="Google Shape;102;p13"/>
          <p:cNvSpPr txBox="1"/>
          <p:nvPr/>
        </p:nvSpPr>
        <p:spPr>
          <a:xfrm>
            <a:off x="7739471" y="73835"/>
            <a:ext cx="3050876"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Image Segmentation</a:t>
            </a:r>
            <a:endParaRPr/>
          </a:p>
        </p:txBody>
      </p:sp>
      <p:grpSp>
        <p:nvGrpSpPr>
          <p:cNvPr id="2" name="Google Shape;95;p13">
            <a:extLst>
              <a:ext uri="{FF2B5EF4-FFF2-40B4-BE49-F238E27FC236}">
                <a16:creationId xmlns:a16="http://schemas.microsoft.com/office/drawing/2014/main" id="{93CF894F-1E18-7CE3-E549-BD055E50C9BD}"/>
              </a:ext>
            </a:extLst>
          </p:cNvPr>
          <p:cNvGrpSpPr/>
          <p:nvPr/>
        </p:nvGrpSpPr>
        <p:grpSpPr>
          <a:xfrm>
            <a:off x="2271388" y="5310275"/>
            <a:ext cx="7048060" cy="2702780"/>
            <a:chOff x="118680" y="-971481"/>
            <a:chExt cx="9397414" cy="3603706"/>
          </a:xfrm>
        </p:grpSpPr>
        <p:sp>
          <p:nvSpPr>
            <p:cNvPr id="3" name="Google Shape;96;p13">
              <a:extLst>
                <a:ext uri="{FF2B5EF4-FFF2-40B4-BE49-F238E27FC236}">
                  <a16:creationId xmlns:a16="http://schemas.microsoft.com/office/drawing/2014/main" id="{6B6C137B-2519-FB4E-1750-43766506090A}"/>
                </a:ext>
              </a:extLst>
            </p:cNvPr>
            <p:cNvSpPr txBox="1"/>
            <p:nvPr/>
          </p:nvSpPr>
          <p:spPr>
            <a:xfrm>
              <a:off x="118680" y="-971481"/>
              <a:ext cx="9158643" cy="1196653"/>
            </a:xfrm>
            <a:prstGeom prst="rect">
              <a:avLst/>
            </a:prstGeom>
            <a:noFill/>
            <a:ln>
              <a:no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7200" b="1" i="0" u="none" strike="noStrike" cap="none">
                  <a:solidFill>
                    <a:srgbClr val="000000"/>
                  </a:solidFill>
                  <a:latin typeface="DM Sans"/>
                  <a:ea typeface="DM Sans"/>
                  <a:cs typeface="DM Sans"/>
                  <a:sym typeface="DM Sans"/>
                </a:rPr>
                <a:t>IN</a:t>
              </a:r>
              <a:endParaRPr sz="7200"/>
            </a:p>
          </p:txBody>
        </p:sp>
        <p:sp>
          <p:nvSpPr>
            <p:cNvPr id="4" name="Google Shape;97;p13">
              <a:extLst>
                <a:ext uri="{FF2B5EF4-FFF2-40B4-BE49-F238E27FC236}">
                  <a16:creationId xmlns:a16="http://schemas.microsoft.com/office/drawing/2014/main" id="{D19339EE-09FA-EE83-5536-B740F7D85CBF}"/>
                </a:ext>
              </a:extLst>
            </p:cNvPr>
            <p:cNvSpPr txBox="1"/>
            <p:nvPr/>
          </p:nvSpPr>
          <p:spPr>
            <a:xfrm>
              <a:off x="357452" y="438463"/>
              <a:ext cx="9158642" cy="2193762"/>
            </a:xfrm>
            <a:prstGeom prst="rect">
              <a:avLst/>
            </a:prstGeom>
            <a:noFill/>
            <a:ln>
              <a:no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6600" b="1">
                  <a:latin typeface="DM Sans"/>
                  <a:sym typeface="DM Sans"/>
                </a:rPr>
                <a:t>AUTONOMOUS DRIVING</a:t>
              </a:r>
              <a:endParaRPr sz="6600"/>
            </a:p>
          </p:txBody>
        </p:sp>
      </p:grpSp>
      <p:pic>
        <p:nvPicPr>
          <p:cNvPr id="10" name="图片 9">
            <a:extLst>
              <a:ext uri="{FF2B5EF4-FFF2-40B4-BE49-F238E27FC236}">
                <a16:creationId xmlns:a16="http://schemas.microsoft.com/office/drawing/2014/main" id="{B756602E-43F2-F6F9-D518-F258FE60A29B}"/>
              </a:ext>
            </a:extLst>
          </p:cNvPr>
          <p:cNvPicPr>
            <a:picLocks noChangeAspect="1"/>
          </p:cNvPicPr>
          <p:nvPr/>
        </p:nvPicPr>
        <p:blipFill>
          <a:blip r:embed="rId4"/>
          <a:stretch>
            <a:fillRect/>
          </a:stretch>
        </p:blipFill>
        <p:spPr>
          <a:xfrm>
            <a:off x="11054159" y="534182"/>
            <a:ext cx="6704057" cy="97674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45A971C6-A92F-8F54-5841-707DFDE5B876}"/>
              </a:ext>
            </a:extLst>
          </p:cNvPr>
          <p:cNvSpPr>
            <a:spLocks noGrp="1"/>
          </p:cNvSpPr>
          <p:nvPr>
            <p:ph type="subTitle" idx="1"/>
          </p:nvPr>
        </p:nvSpPr>
        <p:spPr>
          <a:xfrm>
            <a:off x="-245853" y="112143"/>
            <a:ext cx="6745856" cy="2162354"/>
          </a:xfrm>
        </p:spPr>
        <p:txBody>
          <a:bodyPr/>
          <a:lstStyle/>
          <a:p>
            <a:r>
              <a:rPr lang="en-US" altLang="zh-CN" sz="3600" b="1">
                <a:solidFill>
                  <a:schemeClr val="tx1"/>
                </a:solidFill>
              </a:rPr>
              <a:t>Some visual results</a:t>
            </a:r>
            <a:endParaRPr lang="zh-CN" altLang="en-US" sz="3600" b="1">
              <a:solidFill>
                <a:schemeClr val="tx1"/>
              </a:solidFill>
            </a:endParaRPr>
          </a:p>
        </p:txBody>
      </p:sp>
      <p:pic>
        <p:nvPicPr>
          <p:cNvPr id="4" name="图片 3" descr="图表&#10;&#10;已自动生成说明">
            <a:extLst>
              <a:ext uri="{FF2B5EF4-FFF2-40B4-BE49-F238E27FC236}">
                <a16:creationId xmlns:a16="http://schemas.microsoft.com/office/drawing/2014/main" id="{D036C630-5237-D27C-3998-DD63BE2104CB}"/>
              </a:ext>
            </a:extLst>
          </p:cNvPr>
          <p:cNvPicPr>
            <a:picLocks noChangeAspect="1"/>
          </p:cNvPicPr>
          <p:nvPr/>
        </p:nvPicPr>
        <p:blipFill>
          <a:blip r:embed="rId2"/>
          <a:stretch>
            <a:fillRect/>
          </a:stretch>
        </p:blipFill>
        <p:spPr>
          <a:xfrm>
            <a:off x="22349" y="699850"/>
            <a:ext cx="12016595" cy="3502324"/>
          </a:xfrm>
          <a:prstGeom prst="rect">
            <a:avLst/>
          </a:prstGeom>
        </p:spPr>
      </p:pic>
      <p:pic>
        <p:nvPicPr>
          <p:cNvPr id="5" name="图片 4" descr="图表, 直方图&#10;&#10;已自动生成说明">
            <a:extLst>
              <a:ext uri="{FF2B5EF4-FFF2-40B4-BE49-F238E27FC236}">
                <a16:creationId xmlns:a16="http://schemas.microsoft.com/office/drawing/2014/main" id="{62F91DF4-85DE-686C-DB41-5ECDD60B3AF4}"/>
              </a:ext>
            </a:extLst>
          </p:cNvPr>
          <p:cNvPicPr>
            <a:picLocks noChangeAspect="1"/>
          </p:cNvPicPr>
          <p:nvPr/>
        </p:nvPicPr>
        <p:blipFill>
          <a:blip r:embed="rId3"/>
          <a:stretch>
            <a:fillRect/>
          </a:stretch>
        </p:blipFill>
        <p:spPr>
          <a:xfrm>
            <a:off x="56987" y="3926914"/>
            <a:ext cx="11930332" cy="3782682"/>
          </a:xfrm>
          <a:prstGeom prst="rect">
            <a:avLst/>
          </a:prstGeom>
        </p:spPr>
      </p:pic>
      <p:pic>
        <p:nvPicPr>
          <p:cNvPr id="6" name="图片 5" descr="图表, 直方图&#10;&#10;已自动生成说明">
            <a:extLst>
              <a:ext uri="{FF2B5EF4-FFF2-40B4-BE49-F238E27FC236}">
                <a16:creationId xmlns:a16="http://schemas.microsoft.com/office/drawing/2014/main" id="{48CE7401-2B0F-FEFA-7011-6EB1013784E1}"/>
              </a:ext>
            </a:extLst>
          </p:cNvPr>
          <p:cNvPicPr>
            <a:picLocks noChangeAspect="1"/>
          </p:cNvPicPr>
          <p:nvPr/>
        </p:nvPicPr>
        <p:blipFill>
          <a:blip r:embed="rId4"/>
          <a:stretch>
            <a:fillRect/>
          </a:stretch>
        </p:blipFill>
        <p:spPr>
          <a:xfrm>
            <a:off x="416" y="7317684"/>
            <a:ext cx="12253822" cy="3502323"/>
          </a:xfrm>
          <a:prstGeom prst="rect">
            <a:avLst/>
          </a:prstGeom>
        </p:spPr>
      </p:pic>
    </p:spTree>
    <p:extLst>
      <p:ext uri="{BB962C8B-B14F-4D97-AF65-F5344CB8AC3E}">
        <p14:creationId xmlns:p14="http://schemas.microsoft.com/office/powerpoint/2010/main" val="3747074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A15BB934-9795-052A-26BC-9641464AD622}"/>
              </a:ext>
            </a:extLst>
          </p:cNvPr>
          <p:cNvGraphicFramePr>
            <a:graphicFrameLocks/>
          </p:cNvGraphicFramePr>
          <p:nvPr>
            <p:extLst>
              <p:ext uri="{D42A27DB-BD31-4B8C-83A1-F6EECF244321}">
                <p14:modId xmlns:p14="http://schemas.microsoft.com/office/powerpoint/2010/main" val="2790769486"/>
              </p:ext>
            </p:extLst>
          </p:nvPr>
        </p:nvGraphicFramePr>
        <p:xfrm>
          <a:off x="6174798" y="1374630"/>
          <a:ext cx="12275127" cy="5925415"/>
        </p:xfrm>
        <a:graphic>
          <a:graphicData uri="http://schemas.openxmlformats.org/drawingml/2006/chart">
            <c:chart xmlns:c="http://schemas.openxmlformats.org/drawingml/2006/chart" xmlns:r="http://schemas.openxmlformats.org/officeDocument/2006/relationships" r:id="rId2"/>
          </a:graphicData>
        </a:graphic>
      </p:graphicFrame>
      <p:pic>
        <p:nvPicPr>
          <p:cNvPr id="3" name="图片 2" descr="图片包含 文本&#10;&#10;已自动生成说明">
            <a:extLst>
              <a:ext uri="{FF2B5EF4-FFF2-40B4-BE49-F238E27FC236}">
                <a16:creationId xmlns:a16="http://schemas.microsoft.com/office/drawing/2014/main" id="{BAFE0AE0-72E7-6FDA-29B7-32E77E9926F1}"/>
              </a:ext>
            </a:extLst>
          </p:cNvPr>
          <p:cNvPicPr>
            <a:picLocks noChangeAspect="1"/>
          </p:cNvPicPr>
          <p:nvPr/>
        </p:nvPicPr>
        <p:blipFill>
          <a:blip r:embed="rId3"/>
          <a:stretch>
            <a:fillRect/>
          </a:stretch>
        </p:blipFill>
        <p:spPr>
          <a:xfrm>
            <a:off x="364445" y="1094508"/>
            <a:ext cx="5730793" cy="8652163"/>
          </a:xfrm>
          <a:prstGeom prst="rect">
            <a:avLst/>
          </a:prstGeom>
        </p:spPr>
      </p:pic>
      <p:sp>
        <p:nvSpPr>
          <p:cNvPr id="4" name="文本框 3">
            <a:extLst>
              <a:ext uri="{FF2B5EF4-FFF2-40B4-BE49-F238E27FC236}">
                <a16:creationId xmlns:a16="http://schemas.microsoft.com/office/drawing/2014/main" id="{40BDE255-F594-052E-73BF-5B879DC3BE1A}"/>
              </a:ext>
            </a:extLst>
          </p:cNvPr>
          <p:cNvSpPr txBox="1"/>
          <p:nvPr/>
        </p:nvSpPr>
        <p:spPr>
          <a:xfrm>
            <a:off x="1264227" y="398318"/>
            <a:ext cx="40766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b="1"/>
              <a:t>Classification report</a:t>
            </a:r>
          </a:p>
        </p:txBody>
      </p:sp>
    </p:spTree>
    <p:extLst>
      <p:ext uri="{BB962C8B-B14F-4D97-AF65-F5344CB8AC3E}">
        <p14:creationId xmlns:p14="http://schemas.microsoft.com/office/powerpoint/2010/main" val="4255443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8703129" cy="10287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15C28DA0-DB5D-7872-426E-F17A66137837}"/>
              </a:ext>
            </a:extLst>
          </p:cNvPr>
          <p:cNvSpPr>
            <a:spLocks noGrp="1"/>
          </p:cNvSpPr>
          <p:nvPr>
            <p:ph type="ctrTitle"/>
          </p:nvPr>
        </p:nvSpPr>
        <p:spPr>
          <a:xfrm>
            <a:off x="1160112" y="76200"/>
            <a:ext cx="5425369" cy="1088711"/>
          </a:xfrm>
        </p:spPr>
        <p:txBody>
          <a:bodyPr>
            <a:normAutofit fontScale="90000"/>
          </a:bodyPr>
          <a:lstStyle/>
          <a:p>
            <a:r>
              <a:rPr lang="zh-CN" altLang="en-US" sz="6600"/>
              <a:t>DeepLabV3</a:t>
            </a:r>
          </a:p>
        </p:txBody>
      </p:sp>
      <p:sp>
        <p:nvSpPr>
          <p:cNvPr id="3" name="副标题 2">
            <a:extLst>
              <a:ext uri="{FF2B5EF4-FFF2-40B4-BE49-F238E27FC236}">
                <a16:creationId xmlns:a16="http://schemas.microsoft.com/office/drawing/2014/main" id="{599F6BC2-D122-35BC-F688-4A66347D99DB}"/>
              </a:ext>
            </a:extLst>
          </p:cNvPr>
          <p:cNvSpPr>
            <a:spLocks noGrp="1"/>
          </p:cNvSpPr>
          <p:nvPr>
            <p:ph type="subTitle" idx="1"/>
          </p:nvPr>
        </p:nvSpPr>
        <p:spPr>
          <a:xfrm>
            <a:off x="104901" y="1587467"/>
            <a:ext cx="8733330" cy="8227089"/>
          </a:xfrm>
        </p:spPr>
        <p:txBody>
          <a:bodyPr spcFirstLastPara="1" wrap="square" lIns="91425" tIns="45700" rIns="91425" bIns="45700" anchor="t" anchorCtr="0">
            <a:noAutofit/>
          </a:bodyPr>
          <a:lstStyle/>
          <a:p>
            <a:pPr>
              <a:lnSpc>
                <a:spcPct val="90000"/>
              </a:lnSpc>
            </a:pPr>
            <a:r>
              <a:rPr lang="zh-CN" sz="2000">
                <a:solidFill>
                  <a:schemeClr val="tx1"/>
                </a:solidFill>
              </a:rPr>
              <a:t>Atrous Convolution for Semantic Image Segmentation:</a:t>
            </a:r>
          </a:p>
          <a:p>
            <a:pPr>
              <a:lnSpc>
                <a:spcPct val="90000"/>
              </a:lnSpc>
            </a:pPr>
            <a:endParaRPr lang="zh-CN" sz="2000">
              <a:solidFill>
                <a:schemeClr val="tx1"/>
              </a:solidFill>
            </a:endParaRPr>
          </a:p>
          <a:p>
            <a:pPr>
              <a:lnSpc>
                <a:spcPct val="90000"/>
              </a:lnSpc>
            </a:pPr>
            <a:r>
              <a:rPr lang="zh-CN" sz="2000" b="1">
                <a:solidFill>
                  <a:schemeClr val="tx1"/>
                </a:solidFill>
              </a:rPr>
              <a:t>Atrous Convolution: </a:t>
            </a:r>
            <a:r>
              <a:rPr lang="zh-CN" sz="2000">
                <a:solidFill>
                  <a:schemeClr val="tx1"/>
                </a:solidFill>
              </a:rPr>
              <a:t>Utilizes atrous (dilated) convolution to increase the field of view of filters to capture wider context without increasing the number of parameters.</a:t>
            </a:r>
          </a:p>
          <a:p>
            <a:pPr>
              <a:lnSpc>
                <a:spcPct val="90000"/>
              </a:lnSpc>
            </a:pPr>
            <a:endParaRPr lang="zh-CN" sz="2000" b="1">
              <a:solidFill>
                <a:schemeClr val="tx1"/>
              </a:solidFill>
            </a:endParaRPr>
          </a:p>
          <a:p>
            <a:pPr>
              <a:lnSpc>
                <a:spcPct val="90000"/>
              </a:lnSpc>
            </a:pPr>
            <a:r>
              <a:rPr lang="zh-CN" sz="2000" b="1">
                <a:solidFill>
                  <a:schemeClr val="tx1"/>
                </a:solidFill>
              </a:rPr>
              <a:t>Encoder:</a:t>
            </a:r>
            <a:r>
              <a:rPr lang="zh-CN" sz="2000">
                <a:solidFill>
                  <a:schemeClr val="tx1"/>
                </a:solidFill>
              </a:rPr>
              <a:t> The encoder employs a modified Xception model as a backbone for feature extraction, utilizing depthwise separable convolution to efficiently process images.</a:t>
            </a:r>
          </a:p>
          <a:p>
            <a:pPr>
              <a:lnSpc>
                <a:spcPct val="90000"/>
              </a:lnSpc>
            </a:pPr>
            <a:endParaRPr lang="zh-CN" sz="2000" b="1">
              <a:solidFill>
                <a:schemeClr val="tx1"/>
              </a:solidFill>
            </a:endParaRPr>
          </a:p>
          <a:p>
            <a:pPr>
              <a:lnSpc>
                <a:spcPct val="90000"/>
              </a:lnSpc>
            </a:pPr>
            <a:r>
              <a:rPr lang="zh-CN" sz="2000" b="1">
                <a:solidFill>
                  <a:schemeClr val="tx1"/>
                </a:solidFill>
              </a:rPr>
              <a:t>ASPP (Atrous Spatial Pyramid Pooling): </a:t>
            </a:r>
            <a:r>
              <a:rPr lang="zh-CN" sz="2000">
                <a:solidFill>
                  <a:schemeClr val="tx1"/>
                </a:solidFill>
              </a:rPr>
              <a:t>Applies parallel atrous convolutions with different rates to gather multi-scale information, crucial for segmenting objects at various scales.</a:t>
            </a:r>
          </a:p>
          <a:p>
            <a:pPr>
              <a:lnSpc>
                <a:spcPct val="90000"/>
              </a:lnSpc>
            </a:pPr>
            <a:endParaRPr lang="zh-CN" sz="2000" b="1">
              <a:solidFill>
                <a:schemeClr val="tx1"/>
              </a:solidFill>
            </a:endParaRPr>
          </a:p>
          <a:p>
            <a:pPr>
              <a:lnSpc>
                <a:spcPct val="90000"/>
              </a:lnSpc>
            </a:pPr>
            <a:r>
              <a:rPr lang="zh-CN" sz="2000" b="1">
                <a:solidFill>
                  <a:schemeClr val="tx1"/>
                </a:solidFill>
              </a:rPr>
              <a:t>Decoder: </a:t>
            </a:r>
            <a:r>
              <a:rPr lang="zh-CN" sz="2000">
                <a:solidFill>
                  <a:schemeClr val="tx1"/>
                </a:solidFill>
              </a:rPr>
              <a:t>Includes a simple yet effective decoder module that refines the segmentation results by employing upsampling and concatenation with low-level features from the encoder.</a:t>
            </a:r>
          </a:p>
          <a:p>
            <a:pPr>
              <a:lnSpc>
                <a:spcPct val="90000"/>
              </a:lnSpc>
            </a:pPr>
            <a:endParaRPr lang="zh-CN" sz="2000">
              <a:solidFill>
                <a:schemeClr val="tx1"/>
              </a:solidFill>
            </a:endParaRPr>
          </a:p>
          <a:p>
            <a:pPr>
              <a:lnSpc>
                <a:spcPct val="90000"/>
              </a:lnSpc>
            </a:pPr>
            <a:r>
              <a:rPr lang="zh-CN" sz="2000" b="1">
                <a:solidFill>
                  <a:schemeClr val="tx1"/>
                </a:solidFill>
              </a:rPr>
              <a:t>Output: </a:t>
            </a:r>
            <a:r>
              <a:rPr lang="zh-CN" sz="2000">
                <a:solidFill>
                  <a:schemeClr val="tx1"/>
                </a:solidFill>
              </a:rPr>
              <a:t>Produces a segmentation map that classifies each pixel into a category, with improved accuracy especially along object boundaries due to the multi-scale feature capture of ASPP.</a:t>
            </a:r>
          </a:p>
          <a:p>
            <a:pPr>
              <a:lnSpc>
                <a:spcPct val="90000"/>
              </a:lnSpc>
            </a:pPr>
            <a:endParaRPr lang="zh-CN" sz="2000" b="1">
              <a:solidFill>
                <a:schemeClr val="tx1"/>
              </a:solidFill>
            </a:endParaRPr>
          </a:p>
          <a:p>
            <a:pPr>
              <a:lnSpc>
                <a:spcPct val="90000"/>
              </a:lnSpc>
            </a:pPr>
            <a:r>
              <a:rPr lang="zh-CN" sz="2000" b="1">
                <a:solidFill>
                  <a:schemeClr val="tx1"/>
                </a:solidFill>
              </a:rPr>
              <a:t>Performance: </a:t>
            </a:r>
            <a:r>
              <a:rPr lang="zh-CN" sz="2000">
                <a:solidFill>
                  <a:schemeClr val="tx1"/>
                </a:solidFill>
              </a:rPr>
              <a:t>DeepLabV3 achieves state-of-the-art performance on a variety of semantic segmentation benchmarks, particularly in challenging scenarios involving small objects and fine details.</a:t>
            </a:r>
          </a:p>
        </p:txBody>
      </p:sp>
      <p:pic>
        <p:nvPicPr>
          <p:cNvPr id="4" name="图片 3" descr="图示&#10;&#10;已自动生成说明">
            <a:extLst>
              <a:ext uri="{FF2B5EF4-FFF2-40B4-BE49-F238E27FC236}">
                <a16:creationId xmlns:a16="http://schemas.microsoft.com/office/drawing/2014/main" id="{404C93B5-A4AA-1BFE-EE50-41F33A9E5EFB}"/>
              </a:ext>
            </a:extLst>
          </p:cNvPr>
          <p:cNvPicPr>
            <a:picLocks noChangeAspect="1"/>
          </p:cNvPicPr>
          <p:nvPr/>
        </p:nvPicPr>
        <p:blipFill>
          <a:blip r:embed="rId2"/>
          <a:stretch>
            <a:fillRect/>
          </a:stretch>
        </p:blipFill>
        <p:spPr>
          <a:xfrm>
            <a:off x="8785011" y="3285162"/>
            <a:ext cx="9500820" cy="3710788"/>
          </a:xfrm>
          <a:prstGeom prst="rect">
            <a:avLst/>
          </a:prstGeom>
        </p:spPr>
      </p:pic>
    </p:spTree>
    <p:extLst>
      <p:ext uri="{BB962C8B-B14F-4D97-AF65-F5344CB8AC3E}">
        <p14:creationId xmlns:p14="http://schemas.microsoft.com/office/powerpoint/2010/main" val="4048993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50960" y="-1240850"/>
            <a:ext cx="2573217" cy="128751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27" y="996462"/>
            <a:ext cx="12123948" cy="840051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925671" y="5088146"/>
            <a:ext cx="2578608" cy="2285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图表&#10;&#10;已自动生成说明">
            <a:extLst>
              <a:ext uri="{FF2B5EF4-FFF2-40B4-BE49-F238E27FC236}">
                <a16:creationId xmlns:a16="http://schemas.microsoft.com/office/drawing/2014/main" id="{28C1D843-D804-08B3-F029-FAE1BD546CA3}"/>
              </a:ext>
            </a:extLst>
          </p:cNvPr>
          <p:cNvPicPr>
            <a:picLocks noChangeAspect="1"/>
          </p:cNvPicPr>
          <p:nvPr/>
        </p:nvPicPr>
        <p:blipFill>
          <a:blip r:embed="rId2"/>
          <a:stretch>
            <a:fillRect/>
          </a:stretch>
        </p:blipFill>
        <p:spPr>
          <a:xfrm>
            <a:off x="817563" y="1390650"/>
            <a:ext cx="11410950" cy="3781425"/>
          </a:xfrm>
          <a:prstGeom prst="rect">
            <a:avLst/>
          </a:prstGeom>
        </p:spPr>
      </p:pic>
      <p:pic>
        <p:nvPicPr>
          <p:cNvPr id="5" name="图片 4" descr="图表, 散点图&#10;&#10;已自动生成说明">
            <a:extLst>
              <a:ext uri="{FF2B5EF4-FFF2-40B4-BE49-F238E27FC236}">
                <a16:creationId xmlns:a16="http://schemas.microsoft.com/office/drawing/2014/main" id="{48A35D08-A815-6DDB-82BA-49B47C6FB94A}"/>
              </a:ext>
            </a:extLst>
          </p:cNvPr>
          <p:cNvPicPr>
            <a:picLocks noChangeAspect="1"/>
          </p:cNvPicPr>
          <p:nvPr/>
        </p:nvPicPr>
        <p:blipFill>
          <a:blip r:embed="rId3"/>
          <a:stretch>
            <a:fillRect/>
          </a:stretch>
        </p:blipFill>
        <p:spPr>
          <a:xfrm>
            <a:off x="817563" y="5233988"/>
            <a:ext cx="11410950" cy="3767138"/>
          </a:xfrm>
          <a:prstGeom prst="rect">
            <a:avLst/>
          </a:prstGeom>
        </p:spPr>
      </p:pic>
      <p:sp>
        <p:nvSpPr>
          <p:cNvPr id="2" name="标题 1">
            <a:extLst>
              <a:ext uri="{FF2B5EF4-FFF2-40B4-BE49-F238E27FC236}">
                <a16:creationId xmlns:a16="http://schemas.microsoft.com/office/drawing/2014/main" id="{04C62B4C-639B-EFA1-C1E2-59033415525A}"/>
              </a:ext>
            </a:extLst>
          </p:cNvPr>
          <p:cNvSpPr>
            <a:spLocks noGrp="1"/>
          </p:cNvSpPr>
          <p:nvPr>
            <p:ph type="ctrTitle"/>
          </p:nvPr>
        </p:nvSpPr>
        <p:spPr>
          <a:xfrm>
            <a:off x="13901863" y="3034665"/>
            <a:ext cx="3704436" cy="4269105"/>
          </a:xfrm>
        </p:spPr>
        <p:txBody>
          <a:bodyPr anchor="ctr">
            <a:normAutofit/>
          </a:bodyPr>
          <a:lstStyle/>
          <a:p>
            <a:pPr algn="l"/>
            <a:r>
              <a:rPr lang="en-US" altLang="zh-CN" sz="4800" b="1"/>
              <a:t> Some </a:t>
            </a:r>
            <a:r>
              <a:rPr lang="zh-CN" sz="4800" b="1"/>
              <a:t>results visualization </a:t>
            </a:r>
            <a:endParaRPr lang="zh-CN" sz="4800"/>
          </a:p>
        </p:txBody>
      </p:sp>
      <p:sp>
        <p:nvSpPr>
          <p:cNvPr id="3" name="副标题 2">
            <a:extLst>
              <a:ext uri="{FF2B5EF4-FFF2-40B4-BE49-F238E27FC236}">
                <a16:creationId xmlns:a16="http://schemas.microsoft.com/office/drawing/2014/main" id="{263D624E-CD6C-C0F2-08A0-49EB429518FA}"/>
              </a:ext>
            </a:extLst>
          </p:cNvPr>
          <p:cNvSpPr>
            <a:spLocks noGrp="1"/>
          </p:cNvSpPr>
          <p:nvPr>
            <p:ph type="subTitle" idx="1"/>
          </p:nvPr>
        </p:nvSpPr>
        <p:spPr>
          <a:xfrm>
            <a:off x="13901862" y="7629525"/>
            <a:ext cx="3669697" cy="1767447"/>
          </a:xfrm>
        </p:spPr>
        <p:txBody>
          <a:bodyPr>
            <a:normAutofit/>
          </a:bodyPr>
          <a:lstStyle/>
          <a:p>
            <a:pPr algn="l"/>
            <a:endParaRPr lang="zh-CN" altLang="en-US" sz="2400"/>
          </a:p>
        </p:txBody>
      </p:sp>
    </p:spTree>
    <p:extLst>
      <p:ext uri="{BB962C8B-B14F-4D97-AF65-F5344CB8AC3E}">
        <p14:creationId xmlns:p14="http://schemas.microsoft.com/office/powerpoint/2010/main" val="1967204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164" name="Google Shape;164;p17"/>
          <p:cNvCxnSpPr/>
          <p:nvPr/>
        </p:nvCxnSpPr>
        <p:spPr>
          <a:xfrm rot="10800000">
            <a:off x="17724580" y="553895"/>
            <a:ext cx="0" cy="9747721"/>
          </a:xfrm>
          <a:prstGeom prst="straightConnector1">
            <a:avLst/>
          </a:prstGeom>
          <a:noFill/>
          <a:ln w="19050" cap="flat" cmpd="sng">
            <a:solidFill>
              <a:srgbClr val="FFFAF1"/>
            </a:solidFill>
            <a:prstDash val="solid"/>
            <a:round/>
            <a:headEnd type="none" w="sm" len="sm"/>
            <a:tailEnd type="none" w="sm" len="sm"/>
          </a:ln>
        </p:spPr>
      </p:cxnSp>
      <p:cxnSp>
        <p:nvCxnSpPr>
          <p:cNvPr id="165" name="Google Shape;165;p17"/>
          <p:cNvCxnSpPr/>
          <p:nvPr/>
        </p:nvCxnSpPr>
        <p:spPr>
          <a:xfrm rot="10800000">
            <a:off x="566690" y="563420"/>
            <a:ext cx="17147361" cy="0"/>
          </a:xfrm>
          <a:prstGeom prst="straightConnector1">
            <a:avLst/>
          </a:prstGeom>
          <a:noFill/>
          <a:ln w="19050" cap="flat" cmpd="sng">
            <a:solidFill>
              <a:srgbClr val="FFFAF1"/>
            </a:solidFill>
            <a:prstDash val="solid"/>
            <a:round/>
            <a:headEnd type="none" w="sm" len="sm"/>
            <a:tailEnd type="none" w="sm" len="sm"/>
          </a:ln>
        </p:spPr>
      </p:cxnSp>
      <p:cxnSp>
        <p:nvCxnSpPr>
          <p:cNvPr id="166" name="Google Shape;166;p17"/>
          <p:cNvCxnSpPr/>
          <p:nvPr/>
        </p:nvCxnSpPr>
        <p:spPr>
          <a:xfrm rot="10800000">
            <a:off x="576215" y="572945"/>
            <a:ext cx="0" cy="9747721"/>
          </a:xfrm>
          <a:prstGeom prst="straightConnector1">
            <a:avLst/>
          </a:prstGeom>
          <a:noFill/>
          <a:ln w="19050" cap="flat" cmpd="sng">
            <a:solidFill>
              <a:srgbClr val="FFFAF1"/>
            </a:solidFill>
            <a:prstDash val="solid"/>
            <a:round/>
            <a:headEnd type="none" w="sm" len="sm"/>
            <a:tailEnd type="none" w="sm" len="sm"/>
          </a:ln>
        </p:spPr>
      </p:cxnSp>
      <p:cxnSp>
        <p:nvCxnSpPr>
          <p:cNvPr id="168" name="Google Shape;168;p17"/>
          <p:cNvCxnSpPr/>
          <p:nvPr/>
        </p:nvCxnSpPr>
        <p:spPr>
          <a:xfrm rot="10800000">
            <a:off x="7624170" y="599205"/>
            <a:ext cx="0" cy="3629672"/>
          </a:xfrm>
          <a:prstGeom prst="straightConnector1">
            <a:avLst/>
          </a:prstGeom>
          <a:noFill/>
          <a:ln w="19050" cap="flat" cmpd="sng">
            <a:solidFill>
              <a:srgbClr val="FFFAF1"/>
            </a:solidFill>
            <a:prstDash val="solid"/>
            <a:round/>
            <a:headEnd type="none" w="sm" len="sm"/>
            <a:tailEnd type="none" w="sm" len="sm"/>
          </a:ln>
        </p:spPr>
      </p:cxnSp>
      <p:cxnSp>
        <p:nvCxnSpPr>
          <p:cNvPr id="169" name="Google Shape;169;p17"/>
          <p:cNvCxnSpPr/>
          <p:nvPr/>
        </p:nvCxnSpPr>
        <p:spPr>
          <a:xfrm rot="10800000">
            <a:off x="587127" y="4228876"/>
            <a:ext cx="7046568" cy="0"/>
          </a:xfrm>
          <a:prstGeom prst="straightConnector1">
            <a:avLst/>
          </a:prstGeom>
          <a:noFill/>
          <a:ln w="19050" cap="flat" cmpd="sng">
            <a:solidFill>
              <a:srgbClr val="FFFAF1"/>
            </a:solidFill>
            <a:prstDash val="solid"/>
            <a:round/>
            <a:headEnd type="none" w="sm" len="sm"/>
            <a:tailEnd type="none" w="sm" len="sm"/>
          </a:ln>
        </p:spPr>
      </p:cxnSp>
      <p:cxnSp>
        <p:nvCxnSpPr>
          <p:cNvPr id="170" name="Google Shape;170;p17"/>
          <p:cNvCxnSpPr/>
          <p:nvPr/>
        </p:nvCxnSpPr>
        <p:spPr>
          <a:xfrm rot="10800000">
            <a:off x="9251409" y="5143500"/>
            <a:ext cx="8482696" cy="0"/>
          </a:xfrm>
          <a:prstGeom prst="straightConnector1">
            <a:avLst/>
          </a:prstGeom>
          <a:noFill/>
          <a:ln w="19050" cap="flat" cmpd="sng">
            <a:solidFill>
              <a:srgbClr val="FFFAF1"/>
            </a:solidFill>
            <a:prstDash val="solid"/>
            <a:round/>
            <a:headEnd type="none" w="sm" len="sm"/>
            <a:tailEnd type="none" w="sm" len="sm"/>
          </a:ln>
        </p:spPr>
      </p:cxnSp>
      <p:cxnSp>
        <p:nvCxnSpPr>
          <p:cNvPr id="171" name="Google Shape;171;p17"/>
          <p:cNvCxnSpPr/>
          <p:nvPr/>
        </p:nvCxnSpPr>
        <p:spPr>
          <a:xfrm rot="10800000">
            <a:off x="9260934" y="5153025"/>
            <a:ext cx="0" cy="5232902"/>
          </a:xfrm>
          <a:prstGeom prst="straightConnector1">
            <a:avLst/>
          </a:prstGeom>
          <a:noFill/>
          <a:ln w="19050" cap="flat" cmpd="sng">
            <a:solidFill>
              <a:srgbClr val="FFFAF1"/>
            </a:solidFill>
            <a:prstDash val="solid"/>
            <a:round/>
            <a:headEnd type="none" w="sm" len="sm"/>
            <a:tailEnd type="none" w="sm" len="sm"/>
          </a:ln>
        </p:spPr>
      </p:cxnSp>
      <p:sp>
        <p:nvSpPr>
          <p:cNvPr id="172" name="Google Shape;172;p17"/>
          <p:cNvSpPr txBox="1"/>
          <p:nvPr/>
        </p:nvSpPr>
        <p:spPr>
          <a:xfrm>
            <a:off x="8090895" y="1209675"/>
            <a:ext cx="9168405" cy="2954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FFFAF1"/>
                </a:solidFill>
                <a:latin typeface="DM Sans"/>
                <a:ea typeface="DM Sans"/>
                <a:cs typeface="DM Sans"/>
                <a:sym typeface="DM Sans"/>
              </a:rPr>
              <a:t>RESULT &amp; </a:t>
            </a:r>
            <a:r>
              <a:rPr lang="en-US" sz="9600" b="1">
                <a:solidFill>
                  <a:srgbClr val="FFFAF1"/>
                </a:solidFill>
                <a:latin typeface="DM Sans"/>
                <a:ea typeface="DM Sans"/>
                <a:cs typeface="DM Sans"/>
                <a:sym typeface="DM Sans"/>
              </a:rPr>
              <a:t>DISCUSSION</a:t>
            </a:r>
            <a:endParaRPr/>
          </a:p>
        </p:txBody>
      </p:sp>
      <p:sp>
        <p:nvSpPr>
          <p:cNvPr id="173" name="Google Shape;173;p17"/>
          <p:cNvSpPr txBox="1"/>
          <p:nvPr/>
        </p:nvSpPr>
        <p:spPr>
          <a:xfrm>
            <a:off x="1028700" y="5114925"/>
            <a:ext cx="7775034" cy="42011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lang="en-US" sz="2100">
              <a:solidFill>
                <a:srgbClr val="FFFAF1"/>
              </a:solidFill>
              <a:latin typeface="DM Sans"/>
            </a:endParaRPr>
          </a:p>
        </p:txBody>
      </p:sp>
      <p:cxnSp>
        <p:nvCxnSpPr>
          <p:cNvPr id="174" name="Google Shape;174;p17"/>
          <p:cNvCxnSpPr/>
          <p:nvPr/>
        </p:nvCxnSpPr>
        <p:spPr>
          <a:xfrm rot="10800000">
            <a:off x="566690" y="9639548"/>
            <a:ext cx="8694100" cy="0"/>
          </a:xfrm>
          <a:prstGeom prst="straightConnector1">
            <a:avLst/>
          </a:prstGeom>
          <a:noFill/>
          <a:ln w="19050" cap="flat" cmpd="sng">
            <a:solidFill>
              <a:srgbClr val="FFFAF1"/>
            </a:solidFill>
            <a:prstDash val="solid"/>
            <a:round/>
            <a:headEnd type="none" w="sm" len="sm"/>
            <a:tailEnd type="none" w="sm" len="sm"/>
          </a:ln>
        </p:spPr>
      </p:cxnSp>
      <p:sp>
        <p:nvSpPr>
          <p:cNvPr id="175" name="Google Shape;175;p17"/>
          <p:cNvSpPr txBox="1"/>
          <p:nvPr/>
        </p:nvSpPr>
        <p:spPr>
          <a:xfrm>
            <a:off x="3388302" y="9787890"/>
            <a:ext cx="3050876"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FFFAF1"/>
                </a:solidFill>
                <a:latin typeface="DM Sans"/>
                <a:ea typeface="DM Sans"/>
                <a:cs typeface="DM Sans"/>
                <a:sym typeface="DM Sans"/>
              </a:rPr>
              <a:t>RESULT &amp; DISCUSSION</a:t>
            </a:r>
            <a:endParaRPr/>
          </a:p>
        </p:txBody>
      </p:sp>
      <p:pic>
        <p:nvPicPr>
          <p:cNvPr id="2" name="图片 1">
            <a:extLst>
              <a:ext uri="{FF2B5EF4-FFF2-40B4-BE49-F238E27FC236}">
                <a16:creationId xmlns:a16="http://schemas.microsoft.com/office/drawing/2014/main" id="{5D3786F4-544C-5CC5-801B-45BD85795424}"/>
              </a:ext>
            </a:extLst>
          </p:cNvPr>
          <p:cNvPicPr>
            <a:picLocks noChangeAspect="1"/>
          </p:cNvPicPr>
          <p:nvPr/>
        </p:nvPicPr>
        <p:blipFill>
          <a:blip r:embed="rId4"/>
          <a:stretch>
            <a:fillRect/>
          </a:stretch>
        </p:blipFill>
        <p:spPr>
          <a:xfrm>
            <a:off x="591671" y="558053"/>
            <a:ext cx="7046258" cy="3671047"/>
          </a:xfrm>
          <a:prstGeom prst="rect">
            <a:avLst/>
          </a:prstGeom>
        </p:spPr>
      </p:pic>
      <p:pic>
        <p:nvPicPr>
          <p:cNvPr id="3" name="图片 2">
            <a:extLst>
              <a:ext uri="{FF2B5EF4-FFF2-40B4-BE49-F238E27FC236}">
                <a16:creationId xmlns:a16="http://schemas.microsoft.com/office/drawing/2014/main" id="{97CC6A9D-BBEF-2548-EEF8-603801F20C00}"/>
              </a:ext>
            </a:extLst>
          </p:cNvPr>
          <p:cNvPicPr>
            <a:picLocks noChangeAspect="1"/>
          </p:cNvPicPr>
          <p:nvPr/>
        </p:nvPicPr>
        <p:blipFill>
          <a:blip r:embed="rId4"/>
          <a:stretch>
            <a:fillRect/>
          </a:stretch>
        </p:blipFill>
        <p:spPr>
          <a:xfrm>
            <a:off x="9265023" y="5143501"/>
            <a:ext cx="8444752" cy="5136775"/>
          </a:xfrm>
          <a:prstGeom prst="rect">
            <a:avLst/>
          </a:prstGeom>
        </p:spPr>
      </p:pic>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297" name="Google Shape;297;p25"/>
          <p:cNvCxnSpPr/>
          <p:nvPr/>
        </p:nvCxnSpPr>
        <p:spPr>
          <a:xfrm rot="10800000">
            <a:off x="-82738" y="1019175"/>
            <a:ext cx="18453475" cy="0"/>
          </a:xfrm>
          <a:prstGeom prst="straightConnector1">
            <a:avLst/>
          </a:prstGeom>
          <a:noFill/>
          <a:ln w="19050" cap="flat" cmpd="sng">
            <a:solidFill>
              <a:srgbClr val="000000"/>
            </a:solidFill>
            <a:prstDash val="solid"/>
            <a:round/>
            <a:headEnd type="none" w="sm" len="sm"/>
            <a:tailEnd type="none" w="sm" len="sm"/>
          </a:ln>
        </p:spPr>
      </p:cxnSp>
      <p:cxnSp>
        <p:nvCxnSpPr>
          <p:cNvPr id="298" name="Google Shape;298;p25"/>
          <p:cNvCxnSpPr/>
          <p:nvPr/>
        </p:nvCxnSpPr>
        <p:spPr>
          <a:xfrm rot="10800000">
            <a:off x="563420" y="-45048"/>
            <a:ext cx="0" cy="10377096"/>
          </a:xfrm>
          <a:prstGeom prst="straightConnector1">
            <a:avLst/>
          </a:prstGeom>
          <a:noFill/>
          <a:ln w="19050" cap="flat" cmpd="sng">
            <a:solidFill>
              <a:srgbClr val="000000"/>
            </a:solidFill>
            <a:prstDash val="solid"/>
            <a:round/>
            <a:headEnd type="none" w="sm" len="sm"/>
            <a:tailEnd type="none" w="sm" len="sm"/>
          </a:ln>
        </p:spPr>
      </p:cxnSp>
      <p:sp>
        <p:nvSpPr>
          <p:cNvPr id="299" name="Google Shape;299;p25"/>
          <p:cNvSpPr txBox="1"/>
          <p:nvPr/>
        </p:nvSpPr>
        <p:spPr>
          <a:xfrm>
            <a:off x="572950" y="1397640"/>
            <a:ext cx="6779837" cy="1015663"/>
          </a:xfrm>
          <a:prstGeom prst="rect">
            <a:avLst/>
          </a:prstGeom>
          <a:noFill/>
          <a:ln>
            <a:noFill/>
          </a:ln>
        </p:spPr>
        <p:txBody>
          <a:bodyPr spcFirstLastPara="1" wrap="square" lIns="0" tIns="0" rIns="0" bIns="0" anchor="t" anchorCtr="0">
            <a:spAutoFit/>
          </a:bodyPr>
          <a:lstStyle/>
          <a:p>
            <a:pPr algn="ctr"/>
            <a:r>
              <a:rPr lang="en-US" sz="6600" b="1">
                <a:sym typeface="DM Sans"/>
              </a:rPr>
              <a:t>RESULTS</a:t>
            </a:r>
            <a:endParaRPr lang="zh-CN" altLang="en-US"/>
          </a:p>
        </p:txBody>
      </p:sp>
      <p:sp>
        <p:nvSpPr>
          <p:cNvPr id="3" name="文本框 2">
            <a:extLst>
              <a:ext uri="{FF2B5EF4-FFF2-40B4-BE49-F238E27FC236}">
                <a16:creationId xmlns:a16="http://schemas.microsoft.com/office/drawing/2014/main" id="{ACF52CC4-9291-AA6C-FF44-9C6693D41CE4}"/>
              </a:ext>
            </a:extLst>
          </p:cNvPr>
          <p:cNvSpPr txBox="1"/>
          <p:nvPr/>
        </p:nvSpPr>
        <p:spPr>
          <a:xfrm>
            <a:off x="1954161" y="7724466"/>
            <a:ext cx="1640389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3200">
                <a:latin typeface="等线"/>
              </a:rPr>
              <a:t>Precision shows accuracy in positive predictions. </a:t>
            </a:r>
            <a:endParaRPr lang="zh-CN" altLang="en-US" sz="3200"/>
          </a:p>
          <a:p>
            <a:r>
              <a:rPr lang="en-US" altLang="zh-CN" sz="3200">
                <a:latin typeface="等线"/>
              </a:rPr>
              <a:t>Recall measures a model's ability to capture all positive instances. </a:t>
            </a:r>
            <a:endParaRPr lang="zh-CN" altLang="en-US" sz="3200"/>
          </a:p>
          <a:p>
            <a:r>
              <a:rPr lang="en-US" altLang="zh-CN" sz="3200">
                <a:latin typeface="等线"/>
              </a:rPr>
              <a:t>Accuracy evaluates overall correctness, considering both positive and negative instances. </a:t>
            </a:r>
            <a:endParaRPr lang="zh-CN" altLang="en-US" sz="3200"/>
          </a:p>
          <a:p>
            <a:r>
              <a:rPr lang="en-US" altLang="zh-CN" sz="3200">
                <a:latin typeface="等线"/>
              </a:rPr>
              <a:t>F1 Score strikes a balance between precision and recall, </a:t>
            </a:r>
            <a:r>
              <a:rPr lang="en-US" sz="3200">
                <a:latin typeface="等线"/>
              </a:rPr>
              <a:t>a higher F1 score denotes a better quality classifier.</a:t>
            </a:r>
            <a:endParaRPr lang="zh-CN" altLang="en-US" sz="3200">
              <a:latin typeface="等线"/>
            </a:endParaRPr>
          </a:p>
        </p:txBody>
      </p:sp>
      <p:graphicFrame>
        <p:nvGraphicFramePr>
          <p:cNvPr id="5" name="表格 4">
            <a:extLst>
              <a:ext uri="{FF2B5EF4-FFF2-40B4-BE49-F238E27FC236}">
                <a16:creationId xmlns:a16="http://schemas.microsoft.com/office/drawing/2014/main" id="{84F6DCE4-8974-B313-C40E-6D42593D584F}"/>
              </a:ext>
            </a:extLst>
          </p:cNvPr>
          <p:cNvGraphicFramePr>
            <a:graphicFrameLocks noGrp="1"/>
          </p:cNvGraphicFramePr>
          <p:nvPr>
            <p:extLst>
              <p:ext uri="{D42A27DB-BD31-4B8C-83A1-F6EECF244321}">
                <p14:modId xmlns:p14="http://schemas.microsoft.com/office/powerpoint/2010/main" val="2722447449"/>
              </p:ext>
            </p:extLst>
          </p:nvPr>
        </p:nvGraphicFramePr>
        <p:xfrm>
          <a:off x="10502900" y="5203968"/>
          <a:ext cx="7311758" cy="2378174"/>
        </p:xfrm>
        <a:graphic>
          <a:graphicData uri="http://schemas.openxmlformats.org/drawingml/2006/table">
            <a:tbl>
              <a:tblPr firstRow="1" bandRow="1">
                <a:tableStyleId>{5C22544A-7EE6-4342-B048-85BDC9FD1C3A}</a:tableStyleId>
              </a:tblPr>
              <a:tblGrid>
                <a:gridCol w="1659724">
                  <a:extLst>
                    <a:ext uri="{9D8B030D-6E8A-4147-A177-3AD203B41FA5}">
                      <a16:colId xmlns:a16="http://schemas.microsoft.com/office/drawing/2014/main" val="1187256690"/>
                    </a:ext>
                  </a:extLst>
                </a:gridCol>
                <a:gridCol w="1211150">
                  <a:extLst>
                    <a:ext uri="{9D8B030D-6E8A-4147-A177-3AD203B41FA5}">
                      <a16:colId xmlns:a16="http://schemas.microsoft.com/office/drawing/2014/main" val="3128662466"/>
                    </a:ext>
                  </a:extLst>
                </a:gridCol>
                <a:gridCol w="1211150">
                  <a:extLst>
                    <a:ext uri="{9D8B030D-6E8A-4147-A177-3AD203B41FA5}">
                      <a16:colId xmlns:a16="http://schemas.microsoft.com/office/drawing/2014/main" val="91650879"/>
                    </a:ext>
                  </a:extLst>
                </a:gridCol>
                <a:gridCol w="1211150">
                  <a:extLst>
                    <a:ext uri="{9D8B030D-6E8A-4147-A177-3AD203B41FA5}">
                      <a16:colId xmlns:a16="http://schemas.microsoft.com/office/drawing/2014/main" val="3890426871"/>
                    </a:ext>
                  </a:extLst>
                </a:gridCol>
                <a:gridCol w="2018584">
                  <a:extLst>
                    <a:ext uri="{9D8B030D-6E8A-4147-A177-3AD203B41FA5}">
                      <a16:colId xmlns:a16="http://schemas.microsoft.com/office/drawing/2014/main" val="1585406084"/>
                    </a:ext>
                  </a:extLst>
                </a:gridCol>
              </a:tblGrid>
              <a:tr h="792725">
                <a:tc>
                  <a:txBody>
                    <a:bodyPr/>
                    <a:lstStyle/>
                    <a:p>
                      <a:pPr algn="ctr"/>
                      <a:r>
                        <a:rPr lang="zh-CN" altLang="en-US" sz="2000">
                          <a:effectLst/>
                        </a:rPr>
                        <a:t>　</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af-ZA" sz="2000" err="1">
                          <a:solidFill>
                            <a:schemeClr val="tx1"/>
                          </a:solidFill>
                          <a:effectLst/>
                        </a:rPr>
                        <a:t>Accuracy</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af-ZA" sz="2000" b="1" i="0" u="none" strike="noStrike" cap="none" err="1">
                          <a:solidFill>
                            <a:schemeClr val="tx1"/>
                          </a:solidFill>
                          <a:effectLst/>
                          <a:latin typeface="+mn-lt"/>
                          <a:ea typeface="+mn-ea"/>
                          <a:cs typeface="+mn-cs"/>
                          <a:sym typeface="Arial"/>
                        </a:rPr>
                        <a:t>Precision</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af-ZA" sz="2000" b="1" i="0" u="none" strike="noStrike" cap="none" err="1">
                          <a:solidFill>
                            <a:schemeClr val="tx1"/>
                          </a:solidFill>
                          <a:effectLst/>
                          <a:latin typeface="+mn-lt"/>
                          <a:ea typeface="+mn-ea"/>
                          <a:cs typeface="+mn-cs"/>
                          <a:sym typeface="Arial"/>
                        </a:rPr>
                        <a:t>Recall</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2" algn="ctr"/>
                      <a:r>
                        <a:rPr lang="af-ZA" sz="2000" b="1" i="0" u="none" strike="noStrike" cap="none">
                          <a:solidFill>
                            <a:schemeClr val="tx1"/>
                          </a:solidFill>
                          <a:effectLst/>
                          <a:latin typeface="+mn-lt"/>
                          <a:ea typeface="+mn-ea"/>
                          <a:cs typeface="+mn-cs"/>
                          <a:sym typeface="Arial"/>
                        </a:rPr>
                        <a:t>F1</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9458921"/>
                  </a:ext>
                </a:extLst>
              </a:tr>
              <a:tr h="396362">
                <a:tc>
                  <a:txBody>
                    <a:bodyPr/>
                    <a:lstStyle/>
                    <a:p>
                      <a:pPr algn="ctr"/>
                      <a:r>
                        <a:rPr lang="af-ZA" sz="2000">
                          <a:effectLst/>
                        </a:rPr>
                        <a:t>U-net</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0.904</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0.73</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0.68</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0.428</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207034974"/>
                  </a:ext>
                </a:extLst>
              </a:tr>
              <a:tr h="792725">
                <a:tc>
                  <a:txBody>
                    <a:bodyPr/>
                    <a:lstStyle/>
                    <a:p>
                      <a:pPr algn="ctr"/>
                      <a:r>
                        <a:rPr lang="af-ZA" sz="2000">
                          <a:effectLst/>
                        </a:rPr>
                        <a:t>Deeplabv3+</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0.74</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0.48</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0.68</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0.43</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902422075"/>
                  </a:ext>
                </a:extLst>
              </a:tr>
              <a:tr h="396362">
                <a:tc>
                  <a:txBody>
                    <a:bodyPr/>
                    <a:lstStyle/>
                    <a:p>
                      <a:pPr algn="ctr"/>
                      <a:r>
                        <a:rPr lang="af-ZA" sz="2000" err="1">
                          <a:effectLst/>
                        </a:rPr>
                        <a:t>SegNet</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0.84</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0.639</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0.549</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altLang="zh-CN" sz="2000">
                          <a:effectLst/>
                        </a:rPr>
                        <a:t>0.562</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75020375"/>
                  </a:ext>
                </a:extLst>
              </a:tr>
            </a:tbl>
          </a:graphicData>
        </a:graphic>
      </p:graphicFrame>
      <p:pic>
        <p:nvPicPr>
          <p:cNvPr id="6" name="图片 5" descr="图表, 条形图&#10;&#10;已自动生成说明">
            <a:extLst>
              <a:ext uri="{FF2B5EF4-FFF2-40B4-BE49-F238E27FC236}">
                <a16:creationId xmlns:a16="http://schemas.microsoft.com/office/drawing/2014/main" id="{1A1DA520-AEF4-DDBF-4A47-9030353F6DB6}"/>
              </a:ext>
            </a:extLst>
          </p:cNvPr>
          <p:cNvPicPr>
            <a:picLocks noChangeAspect="1"/>
          </p:cNvPicPr>
          <p:nvPr/>
        </p:nvPicPr>
        <p:blipFill>
          <a:blip r:embed="rId4"/>
          <a:stretch>
            <a:fillRect/>
          </a:stretch>
        </p:blipFill>
        <p:spPr>
          <a:xfrm>
            <a:off x="1393723" y="2420226"/>
            <a:ext cx="8329151" cy="5040967"/>
          </a:xfrm>
          <a:prstGeom prst="rect">
            <a:avLst/>
          </a:prstGeom>
        </p:spPr>
      </p:pic>
      <p:pic>
        <p:nvPicPr>
          <p:cNvPr id="7" name="图片 6" descr="文本, 信件&#10;&#10;已自动生成说明">
            <a:extLst>
              <a:ext uri="{FF2B5EF4-FFF2-40B4-BE49-F238E27FC236}">
                <a16:creationId xmlns:a16="http://schemas.microsoft.com/office/drawing/2014/main" id="{D3648623-C4A5-9890-70C6-7DC51BC6E4C9}"/>
              </a:ext>
            </a:extLst>
          </p:cNvPr>
          <p:cNvPicPr>
            <a:picLocks noChangeAspect="1"/>
          </p:cNvPicPr>
          <p:nvPr/>
        </p:nvPicPr>
        <p:blipFill>
          <a:blip r:embed="rId5"/>
          <a:stretch>
            <a:fillRect/>
          </a:stretch>
        </p:blipFill>
        <p:spPr>
          <a:xfrm>
            <a:off x="10496243" y="1389421"/>
            <a:ext cx="4245691" cy="3231125"/>
          </a:xfrm>
          <a:prstGeom prst="rect">
            <a:avLst/>
          </a:prstGeom>
        </p:spPr>
      </p:pic>
    </p:spTree>
    <p:extLst>
      <p:ext uri="{BB962C8B-B14F-4D97-AF65-F5344CB8AC3E}">
        <p14:creationId xmlns:p14="http://schemas.microsoft.com/office/powerpoint/2010/main" val="472065673"/>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297" name="Google Shape;297;p25"/>
          <p:cNvCxnSpPr/>
          <p:nvPr/>
        </p:nvCxnSpPr>
        <p:spPr>
          <a:xfrm rot="10800000">
            <a:off x="-82738" y="1019175"/>
            <a:ext cx="18453475" cy="0"/>
          </a:xfrm>
          <a:prstGeom prst="straightConnector1">
            <a:avLst/>
          </a:prstGeom>
          <a:noFill/>
          <a:ln w="19050" cap="flat" cmpd="sng">
            <a:solidFill>
              <a:srgbClr val="000000"/>
            </a:solidFill>
            <a:prstDash val="solid"/>
            <a:round/>
            <a:headEnd type="none" w="sm" len="sm"/>
            <a:tailEnd type="none" w="sm" len="sm"/>
          </a:ln>
        </p:spPr>
      </p:cxnSp>
      <p:cxnSp>
        <p:nvCxnSpPr>
          <p:cNvPr id="298" name="Google Shape;298;p25"/>
          <p:cNvCxnSpPr/>
          <p:nvPr/>
        </p:nvCxnSpPr>
        <p:spPr>
          <a:xfrm rot="10800000">
            <a:off x="563420" y="-45048"/>
            <a:ext cx="0" cy="10377096"/>
          </a:xfrm>
          <a:prstGeom prst="straightConnector1">
            <a:avLst/>
          </a:prstGeom>
          <a:noFill/>
          <a:ln w="19050" cap="flat" cmpd="sng">
            <a:solidFill>
              <a:srgbClr val="000000"/>
            </a:solidFill>
            <a:prstDash val="solid"/>
            <a:round/>
            <a:headEnd type="none" w="sm" len="sm"/>
            <a:tailEnd type="none" w="sm" len="sm"/>
          </a:ln>
        </p:spPr>
      </p:cxnSp>
      <p:sp>
        <p:nvSpPr>
          <p:cNvPr id="299" name="Google Shape;299;p25"/>
          <p:cNvSpPr txBox="1"/>
          <p:nvPr/>
        </p:nvSpPr>
        <p:spPr>
          <a:xfrm>
            <a:off x="572950" y="1397640"/>
            <a:ext cx="6779837" cy="1015663"/>
          </a:xfrm>
          <a:prstGeom prst="rect">
            <a:avLst/>
          </a:prstGeom>
          <a:noFill/>
          <a:ln>
            <a:noFill/>
          </a:ln>
        </p:spPr>
        <p:txBody>
          <a:bodyPr spcFirstLastPara="1" wrap="square" lIns="0" tIns="0" rIns="0" bIns="0" anchor="t" anchorCtr="0">
            <a:spAutoFit/>
          </a:bodyPr>
          <a:lstStyle/>
          <a:p>
            <a:pPr algn="ctr"/>
            <a:r>
              <a:rPr lang="en-US" sz="6600" b="1">
                <a:sym typeface="DM Sans"/>
              </a:rPr>
              <a:t>CONCLUSION</a:t>
            </a:r>
            <a:endParaRPr lang="zh-CN" altLang="en-US"/>
          </a:p>
        </p:txBody>
      </p:sp>
      <p:sp>
        <p:nvSpPr>
          <p:cNvPr id="2" name="文本框 1">
            <a:extLst>
              <a:ext uri="{FF2B5EF4-FFF2-40B4-BE49-F238E27FC236}">
                <a16:creationId xmlns:a16="http://schemas.microsoft.com/office/drawing/2014/main" id="{26C2F1AD-C7CA-77A5-D173-B60EEBBB0CD1}"/>
              </a:ext>
            </a:extLst>
          </p:cNvPr>
          <p:cNvSpPr txBox="1"/>
          <p:nvPr/>
        </p:nvSpPr>
        <p:spPr>
          <a:xfrm>
            <a:off x="936433" y="2408764"/>
            <a:ext cx="16657303" cy="5078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sz="3600">
                <a:solidFill>
                  <a:srgbClr val="374151"/>
                </a:solidFill>
              </a:rPr>
              <a:t>In summary, </a:t>
            </a:r>
            <a:r>
              <a:rPr lang="zh-CN" sz="3600">
                <a:solidFill>
                  <a:srgbClr val="FFC000"/>
                </a:solidFill>
                <a:highlight>
                  <a:srgbClr val="3798D2"/>
                </a:highlight>
              </a:rPr>
              <a:t>UNet</a:t>
            </a:r>
            <a:r>
              <a:rPr lang="zh-CN" sz="3600">
                <a:solidFill>
                  <a:srgbClr val="374151"/>
                </a:solidFill>
              </a:rPr>
              <a:t> excels in accuracy.</a:t>
            </a:r>
            <a:r>
              <a:rPr lang="zh-CN" altLang="en-US" sz="3600">
                <a:solidFill>
                  <a:srgbClr val="374151"/>
                </a:solidFill>
              </a:rPr>
              <a:t> </a:t>
            </a:r>
            <a:r>
              <a:rPr lang="zh-CN" sz="3600">
                <a:solidFill>
                  <a:srgbClr val="7030A0"/>
                </a:solidFill>
                <a:highlight>
                  <a:srgbClr val="ED7D31"/>
                </a:highlight>
              </a:rPr>
              <a:t>DeepLabv3+</a:t>
            </a:r>
            <a:r>
              <a:rPr lang="zh-CN" sz="3600">
                <a:solidFill>
                  <a:srgbClr val="374151"/>
                </a:solidFill>
              </a:rPr>
              <a:t> exhibits a more balanced performance, particularly in recall, but lags behind in precision</a:t>
            </a:r>
            <a:r>
              <a:rPr lang="zh-CN" altLang="en-US" sz="3600">
                <a:solidFill>
                  <a:srgbClr val="374151"/>
                </a:solidFill>
              </a:rPr>
              <a:t> and accu</a:t>
            </a:r>
            <a:r>
              <a:rPr lang="en-US" altLang="zh-CN" sz="3600">
                <a:solidFill>
                  <a:srgbClr val="374151"/>
                </a:solidFill>
              </a:rPr>
              <a:t>ra</a:t>
            </a:r>
            <a:r>
              <a:rPr lang="en-US" altLang="en-US" sz="3600">
                <a:solidFill>
                  <a:srgbClr val="374151"/>
                </a:solidFill>
              </a:rPr>
              <a:t>cy</a:t>
            </a:r>
            <a:r>
              <a:rPr lang="zh-CN" sz="3600">
                <a:solidFill>
                  <a:srgbClr val="374151"/>
                </a:solidFill>
              </a:rPr>
              <a:t>. </a:t>
            </a:r>
            <a:r>
              <a:rPr lang="zh-CN" sz="3600">
                <a:solidFill>
                  <a:schemeClr val="bg1"/>
                </a:solidFill>
                <a:highlight>
                  <a:srgbClr val="808080"/>
                </a:highlight>
              </a:rPr>
              <a:t>SegNet</a:t>
            </a:r>
            <a:r>
              <a:rPr lang="zh-CN" sz="3600">
                <a:solidFill>
                  <a:srgbClr val="374151"/>
                </a:solidFill>
              </a:rPr>
              <a:t> stands out with competitive F1 Score, making it a strong contender for tasks requiring a balance between precision and recall.</a:t>
            </a:r>
            <a:r>
              <a:rPr lang="zh-CN" altLang="en-US" sz="3600">
                <a:solidFill>
                  <a:srgbClr val="374151"/>
                </a:solidFill>
              </a:rPr>
              <a:t> </a:t>
            </a:r>
            <a:endParaRPr lang="zh-CN" altLang="en-US" sz="3600"/>
          </a:p>
          <a:p>
            <a:endParaRPr lang="zh-CN" altLang="en-US" sz="3600">
              <a:solidFill>
                <a:srgbClr val="374151"/>
              </a:solidFill>
            </a:endParaRPr>
          </a:p>
          <a:p>
            <a:r>
              <a:rPr lang="zh-CN" sz="3600">
                <a:solidFill>
                  <a:srgbClr val="374151"/>
                </a:solidFill>
              </a:rPr>
              <a:t>The choice among these models depends on the specific objectives and priorities of the image segmentation task.</a:t>
            </a:r>
            <a:r>
              <a:rPr lang="zh-CN" altLang="en-US" sz="3600">
                <a:solidFill>
                  <a:srgbClr val="374151"/>
                </a:solidFill>
              </a:rPr>
              <a:t> As for our task, the high accuracy of UNet is remarkable and the high F1 of SegNet is also useful. If the data of the task is more imbalanced, the SegNet performs better.</a:t>
            </a:r>
            <a:endParaRPr lang="zh-CN" sz="3600"/>
          </a:p>
        </p:txBody>
      </p:sp>
    </p:spTree>
    <p:extLst>
      <p:ext uri="{BB962C8B-B14F-4D97-AF65-F5344CB8AC3E}">
        <p14:creationId xmlns:p14="http://schemas.microsoft.com/office/powerpoint/2010/main" val="1495145403"/>
      </p:ext>
    </p:extLst>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sp>
        <p:nvSpPr>
          <p:cNvPr id="326" name="Google Shape;326;p26"/>
          <p:cNvSpPr txBox="1"/>
          <p:nvPr/>
        </p:nvSpPr>
        <p:spPr>
          <a:xfrm>
            <a:off x="815284" y="362495"/>
            <a:ext cx="6238983" cy="147732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a:solidFill>
                  <a:schemeClr val="accent3">
                    <a:lumMod val="75000"/>
                  </a:schemeClr>
                </a:solidFill>
                <a:latin typeface="DM Sans"/>
                <a:ea typeface="DM Sans"/>
                <a:cs typeface="DM Sans"/>
                <a:sym typeface="DM Sans"/>
              </a:rPr>
              <a:t>THE</a:t>
            </a:r>
            <a:r>
              <a:rPr lang="en-US" sz="9600" b="1" i="0" u="none" strike="noStrike" cap="none">
                <a:solidFill>
                  <a:schemeClr val="accent3">
                    <a:lumMod val="75000"/>
                  </a:schemeClr>
                </a:solidFill>
                <a:latin typeface="DM Sans"/>
                <a:ea typeface="DM Sans"/>
                <a:cs typeface="DM Sans"/>
                <a:sym typeface="DM Sans"/>
              </a:rPr>
              <a:t> TEAM</a:t>
            </a:r>
            <a:endParaRPr>
              <a:solidFill>
                <a:schemeClr val="accent3">
                  <a:lumMod val="75000"/>
                </a:schemeClr>
              </a:solidFill>
            </a:endParaRPr>
          </a:p>
        </p:txBody>
      </p:sp>
      <p:sp>
        <p:nvSpPr>
          <p:cNvPr id="3" name="Google Shape;252;p21">
            <a:extLst>
              <a:ext uri="{FF2B5EF4-FFF2-40B4-BE49-F238E27FC236}">
                <a16:creationId xmlns:a16="http://schemas.microsoft.com/office/drawing/2014/main" id="{3A9AB93C-7070-0B86-3E33-52BE61EAF015}"/>
              </a:ext>
            </a:extLst>
          </p:cNvPr>
          <p:cNvSpPr txBox="1"/>
          <p:nvPr/>
        </p:nvSpPr>
        <p:spPr>
          <a:xfrm>
            <a:off x="808217" y="1822462"/>
            <a:ext cx="16822257" cy="735893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40000"/>
              </a:lnSpc>
            </a:pPr>
            <a:endParaRPr lang="en-US" altLang="zh-CN" sz="2100">
              <a:solidFill>
                <a:schemeClr val="accent1"/>
              </a:solidFill>
            </a:endParaRPr>
          </a:p>
          <a:p>
            <a:pPr marL="285750" indent="-285750">
              <a:buChar char="•"/>
            </a:pPr>
            <a:r>
              <a:rPr lang="en-US" sz="3600" b="1">
                <a:solidFill>
                  <a:schemeClr val="accent1"/>
                </a:solidFill>
              </a:rPr>
              <a:t>Neil Liao z5187710:</a:t>
            </a:r>
            <a:r>
              <a:rPr lang="en-US" sz="3200" b="1">
                <a:solidFill>
                  <a:schemeClr val="accent1"/>
                </a:solidFill>
              </a:rPr>
              <a:t> </a:t>
            </a:r>
            <a:r>
              <a:rPr lang="en-US" sz="3200">
                <a:solidFill>
                  <a:schemeClr val="accent1"/>
                </a:solidFill>
              </a:rPr>
              <a:t>Introduction &amp; Dataset / Augmentation</a:t>
            </a:r>
          </a:p>
          <a:p>
            <a:pPr marL="285750" indent="-285750">
              <a:buFont typeface="Arial"/>
              <a:buChar char="•"/>
            </a:pPr>
            <a:endParaRPr lang="en-US" sz="3200">
              <a:solidFill>
                <a:schemeClr val="accent1"/>
              </a:solidFill>
            </a:endParaRPr>
          </a:p>
          <a:p>
            <a:pPr marL="285750" indent="-285750">
              <a:buFont typeface="Arial"/>
              <a:buChar char="•"/>
            </a:pPr>
            <a:r>
              <a:rPr lang="en-US" sz="3600" b="1" err="1">
                <a:solidFill>
                  <a:schemeClr val="accent1"/>
                </a:solidFill>
              </a:rPr>
              <a:t>Jingjie</a:t>
            </a:r>
            <a:r>
              <a:rPr lang="en-US" sz="3600" b="1">
                <a:solidFill>
                  <a:schemeClr val="accent1"/>
                </a:solidFill>
              </a:rPr>
              <a:t> Xu z5442663:</a:t>
            </a:r>
            <a:r>
              <a:rPr lang="en-US" sz="3200">
                <a:solidFill>
                  <a:schemeClr val="accent1"/>
                </a:solidFill>
              </a:rPr>
              <a:t> Introducing the U-Net model &amp; explaining the result</a:t>
            </a:r>
          </a:p>
          <a:p>
            <a:pPr marL="285750" indent="-285750">
              <a:buFont typeface="Arial"/>
              <a:buChar char="•"/>
            </a:pPr>
            <a:endParaRPr lang="en-US" sz="3200">
              <a:solidFill>
                <a:schemeClr val="accent1"/>
              </a:solidFill>
            </a:endParaRPr>
          </a:p>
          <a:p>
            <a:pPr marL="285750" indent="-285750">
              <a:buFont typeface="Arial"/>
              <a:buChar char="•"/>
            </a:pPr>
            <a:r>
              <a:rPr lang="en-US" sz="3600" b="1">
                <a:solidFill>
                  <a:schemeClr val="accent1"/>
                </a:solidFill>
              </a:rPr>
              <a:t>ZE CHEN z5449848：</a:t>
            </a:r>
            <a:r>
              <a:rPr lang="en-US" sz="3200">
                <a:solidFill>
                  <a:schemeClr val="accent1"/>
                </a:solidFill>
              </a:rPr>
              <a:t>Introducing the </a:t>
            </a:r>
            <a:r>
              <a:rPr lang="en-US" sz="3200" err="1">
                <a:solidFill>
                  <a:schemeClr val="accent1"/>
                </a:solidFill>
              </a:rPr>
              <a:t>Segnet</a:t>
            </a:r>
            <a:r>
              <a:rPr lang="en-US" sz="3200">
                <a:solidFill>
                  <a:schemeClr val="accent1"/>
                </a:solidFill>
              </a:rPr>
              <a:t> model &amp; explaining the result</a:t>
            </a:r>
          </a:p>
          <a:p>
            <a:pPr marL="285750" indent="-285750">
              <a:buFont typeface="Arial"/>
              <a:buChar char="•"/>
            </a:pPr>
            <a:endParaRPr lang="en-US" sz="3200" b="1">
              <a:solidFill>
                <a:schemeClr val="accent1"/>
              </a:solidFill>
            </a:endParaRPr>
          </a:p>
          <a:p>
            <a:pPr marL="285750" indent="-285750">
              <a:buFont typeface="Arial"/>
              <a:buChar char="•"/>
            </a:pPr>
            <a:r>
              <a:rPr lang="en-US" sz="3600" b="1">
                <a:solidFill>
                  <a:schemeClr val="accent1"/>
                </a:solidFill>
              </a:rPr>
              <a:t>HANGWEI LIANG z5499015: </a:t>
            </a:r>
            <a:r>
              <a:rPr lang="en-US" sz="3600">
                <a:solidFill>
                  <a:schemeClr val="accent1"/>
                </a:solidFill>
              </a:rPr>
              <a:t>Introducing the DeeplabV3 model</a:t>
            </a:r>
          </a:p>
          <a:p>
            <a:pPr marL="285750" indent="-285750">
              <a:buFont typeface="Arial"/>
              <a:buChar char="•"/>
            </a:pPr>
            <a:endParaRPr lang="en-US" sz="3200" b="1">
              <a:solidFill>
                <a:schemeClr val="accent1"/>
              </a:solidFill>
            </a:endParaRPr>
          </a:p>
          <a:p>
            <a:pPr marL="285750" indent="-285750">
              <a:buFont typeface="Arial"/>
              <a:buChar char="•"/>
            </a:pPr>
            <a:r>
              <a:rPr lang="en-US" sz="3600" b="1">
                <a:solidFill>
                  <a:schemeClr val="accent1"/>
                </a:solidFill>
              </a:rPr>
              <a:t>NUO CHEN z5451234：</a:t>
            </a:r>
            <a:r>
              <a:rPr lang="en-US" sz="3600">
                <a:solidFill>
                  <a:schemeClr val="accent1"/>
                </a:solidFill>
              </a:rPr>
              <a:t>Result Discussion &amp; Conclusion</a:t>
            </a:r>
          </a:p>
          <a:p>
            <a:pPr marL="285750" indent="-285750">
              <a:buFont typeface="Arial"/>
              <a:buChar char="•"/>
            </a:pPr>
            <a:endParaRPr lang="en-US" sz="3200" b="1"/>
          </a:p>
          <a:p>
            <a:pPr marL="285750" indent="-285750">
              <a:buChar char="•"/>
            </a:pPr>
            <a:endParaRPr lang="en-US" sz="3200" b="1"/>
          </a:p>
          <a:p>
            <a:pPr marL="0" lvl="0" indent="0">
              <a:buFont typeface="Arial"/>
              <a:buNone/>
            </a:pPr>
            <a:endParaRPr lang="en-US" sz="3200" b="1"/>
          </a:p>
          <a:p>
            <a:pPr>
              <a:lnSpc>
                <a:spcPct val="140000"/>
              </a:lnSpc>
            </a:pPr>
            <a:endParaRPr lang="en-US" sz="3200" b="1"/>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499" name="Google Shape;499;p35"/>
          <p:cNvCxnSpPr/>
          <p:nvPr/>
        </p:nvCxnSpPr>
        <p:spPr>
          <a:xfrm rot="10800000">
            <a:off x="9153525" y="-97947"/>
            <a:ext cx="0" cy="10433743"/>
          </a:xfrm>
          <a:prstGeom prst="straightConnector1">
            <a:avLst/>
          </a:prstGeom>
          <a:noFill/>
          <a:ln w="19050" cap="flat" cmpd="sng">
            <a:solidFill>
              <a:srgbClr val="FFFAF1"/>
            </a:solidFill>
            <a:prstDash val="solid"/>
            <a:round/>
            <a:headEnd type="none" w="sm" len="sm"/>
            <a:tailEnd type="none" w="sm" len="sm"/>
          </a:ln>
        </p:spPr>
      </p:cxnSp>
      <p:sp>
        <p:nvSpPr>
          <p:cNvPr id="501" name="Google Shape;501;p35"/>
          <p:cNvSpPr txBox="1"/>
          <p:nvPr/>
        </p:nvSpPr>
        <p:spPr>
          <a:xfrm>
            <a:off x="628487" y="4432031"/>
            <a:ext cx="7887102" cy="128206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a:solidFill>
                  <a:srgbClr val="FFFAF1"/>
                </a:solidFill>
                <a:latin typeface="DM Sans"/>
                <a:ea typeface="DM Sans"/>
                <a:cs typeface="DM Sans"/>
                <a:sym typeface="DM Sans"/>
              </a:rPr>
              <a:t>THANK YOU!</a:t>
            </a:r>
            <a:endParaRPr/>
          </a:p>
        </p:txBody>
      </p:sp>
      <p:sp>
        <p:nvSpPr>
          <p:cNvPr id="502" name="Google Shape;502;p35"/>
          <p:cNvSpPr txBox="1"/>
          <p:nvPr/>
        </p:nvSpPr>
        <p:spPr>
          <a:xfrm>
            <a:off x="628487" y="5670184"/>
            <a:ext cx="7887102"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FFFAF1"/>
                </a:solidFill>
                <a:latin typeface="DM Sans"/>
                <a:ea typeface="DM Sans"/>
                <a:cs typeface="DM Sans"/>
                <a:sym typeface="DM Sans"/>
              </a:rPr>
              <a:t>COMP9444 TEAM NEXA</a:t>
            </a:r>
            <a:endParaRPr/>
          </a:p>
        </p:txBody>
      </p:sp>
      <p:pic>
        <p:nvPicPr>
          <p:cNvPr id="2" name="图片 1">
            <a:extLst>
              <a:ext uri="{FF2B5EF4-FFF2-40B4-BE49-F238E27FC236}">
                <a16:creationId xmlns:a16="http://schemas.microsoft.com/office/drawing/2014/main" id="{F7711DAD-FDB0-3DDA-ED0E-44F909D2BED6}"/>
              </a:ext>
            </a:extLst>
          </p:cNvPr>
          <p:cNvPicPr>
            <a:picLocks noChangeAspect="1"/>
          </p:cNvPicPr>
          <p:nvPr/>
        </p:nvPicPr>
        <p:blipFill>
          <a:blip r:embed="rId4"/>
          <a:stretch>
            <a:fillRect/>
          </a:stretch>
        </p:blipFill>
        <p:spPr>
          <a:xfrm>
            <a:off x="10273553" y="1459006"/>
            <a:ext cx="7086600" cy="7315200"/>
          </a:xfrm>
          <a:prstGeom prst="rect">
            <a:avLst/>
          </a:prstGeom>
        </p:spPr>
      </p:pic>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p:nvPr/>
        </p:nvSpPr>
        <p:spPr>
          <a:xfrm>
            <a:off x="-9524"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zh-CN" altLang="en-US"/>
          </a:p>
        </p:txBody>
      </p:sp>
      <p:sp>
        <p:nvSpPr>
          <p:cNvPr id="129" name="Google Shape;129;p15"/>
          <p:cNvSpPr txBox="1"/>
          <p:nvPr/>
        </p:nvSpPr>
        <p:spPr>
          <a:xfrm>
            <a:off x="1028700" y="497545"/>
            <a:ext cx="7927200"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b="1" i="0" u="none" strike="noStrike" cap="none">
                <a:solidFill>
                  <a:srgbClr val="000000"/>
                </a:solidFill>
                <a:latin typeface="DM Sans"/>
                <a:ea typeface="DM Sans"/>
                <a:cs typeface="DM Sans"/>
                <a:sym typeface="DM Sans"/>
              </a:rPr>
              <a:t>TABLE OF CONTENTS</a:t>
            </a:r>
            <a:endParaRPr sz="5400"/>
          </a:p>
        </p:txBody>
      </p:sp>
      <p:cxnSp>
        <p:nvCxnSpPr>
          <p:cNvPr id="130" name="Google Shape;130;p15"/>
          <p:cNvCxnSpPr/>
          <p:nvPr/>
        </p:nvCxnSpPr>
        <p:spPr>
          <a:xfrm rot="10800000">
            <a:off x="0" y="1640845"/>
            <a:ext cx="9178200" cy="0"/>
          </a:xfrm>
          <a:prstGeom prst="straightConnector1">
            <a:avLst/>
          </a:prstGeom>
          <a:noFill/>
          <a:ln w="19050" cap="flat" cmpd="sng">
            <a:solidFill>
              <a:srgbClr val="000000"/>
            </a:solidFill>
            <a:prstDash val="solid"/>
            <a:round/>
            <a:headEnd type="none" w="sm" len="sm"/>
            <a:tailEnd type="none" w="sm" len="sm"/>
          </a:ln>
        </p:spPr>
      </p:cxnSp>
      <p:sp>
        <p:nvSpPr>
          <p:cNvPr id="131" name="Google Shape;131;p15"/>
          <p:cNvSpPr txBox="1"/>
          <p:nvPr/>
        </p:nvSpPr>
        <p:spPr>
          <a:xfrm>
            <a:off x="1028700" y="1861327"/>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1</a:t>
            </a:r>
            <a:endParaRPr/>
          </a:p>
        </p:txBody>
      </p:sp>
      <p:sp>
        <p:nvSpPr>
          <p:cNvPr id="132" name="Google Shape;132;p15"/>
          <p:cNvSpPr txBox="1"/>
          <p:nvPr/>
        </p:nvSpPr>
        <p:spPr>
          <a:xfrm>
            <a:off x="1028700" y="3600592"/>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2</a:t>
            </a:r>
            <a:endParaRPr/>
          </a:p>
        </p:txBody>
      </p:sp>
      <p:sp>
        <p:nvSpPr>
          <p:cNvPr id="133" name="Google Shape;133;p15"/>
          <p:cNvSpPr txBox="1"/>
          <p:nvPr/>
        </p:nvSpPr>
        <p:spPr>
          <a:xfrm>
            <a:off x="1028700" y="5339857"/>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3</a:t>
            </a:r>
            <a:endParaRPr/>
          </a:p>
        </p:txBody>
      </p:sp>
      <p:sp>
        <p:nvSpPr>
          <p:cNvPr id="134" name="Google Shape;134;p15"/>
          <p:cNvSpPr txBox="1"/>
          <p:nvPr/>
        </p:nvSpPr>
        <p:spPr>
          <a:xfrm>
            <a:off x="1998576" y="1835599"/>
            <a:ext cx="3595306" cy="1477328"/>
          </a:xfrm>
          <a:prstGeom prst="rect">
            <a:avLst/>
          </a:prstGeom>
          <a:noFill/>
          <a:ln>
            <a:noFill/>
          </a:ln>
        </p:spPr>
        <p:txBody>
          <a:bodyPr spcFirstLastPara="1" wrap="square" lIns="0" tIns="0" rIns="0" bIns="0" anchor="t" anchorCtr="0">
            <a:spAutoFit/>
          </a:bodyPr>
          <a:lstStyle/>
          <a:p>
            <a:r>
              <a:rPr lang="en-US" sz="3200" b="1" i="0" u="none" strike="noStrike" cap="none">
                <a:solidFill>
                  <a:srgbClr val="000000"/>
                </a:solidFill>
                <a:latin typeface="DM Sans"/>
                <a:ea typeface="DM Sans"/>
                <a:cs typeface="DM Sans"/>
                <a:sym typeface="DM Sans"/>
              </a:rPr>
              <a:t>INTRODUCTION OF PROJECT</a:t>
            </a:r>
            <a:r>
              <a:rPr lang="en-US" sz="3200" b="1">
                <a:latin typeface="DM Sans"/>
                <a:ea typeface="DM Sans"/>
                <a:cs typeface="DM Sans"/>
                <a:sym typeface="DM Sans"/>
              </a:rPr>
              <a:t> BACKGROUND</a:t>
            </a:r>
            <a:endParaRPr lang="en-US" sz="3200" b="1">
              <a:latin typeface="DM Sans"/>
            </a:endParaRPr>
          </a:p>
        </p:txBody>
      </p:sp>
      <p:sp>
        <p:nvSpPr>
          <p:cNvPr id="135" name="Google Shape;135;p15"/>
          <p:cNvSpPr txBox="1"/>
          <p:nvPr/>
        </p:nvSpPr>
        <p:spPr>
          <a:xfrm>
            <a:off x="1989716" y="3782797"/>
            <a:ext cx="3595306" cy="1477328"/>
          </a:xfrm>
          <a:prstGeom prst="rect">
            <a:avLst/>
          </a:prstGeom>
          <a:noFill/>
          <a:ln>
            <a:noFill/>
          </a:ln>
        </p:spPr>
        <p:txBody>
          <a:bodyPr spcFirstLastPara="1" wrap="square" lIns="0" tIns="0" rIns="0" bIns="0" anchor="t" anchorCtr="0">
            <a:spAutoFit/>
          </a:bodyPr>
          <a:lstStyle/>
          <a:p>
            <a:r>
              <a:rPr lang="en-US" sz="3200" b="1" i="0" u="none" strike="noStrike" cap="none">
                <a:solidFill>
                  <a:srgbClr val="000000"/>
                </a:solidFill>
                <a:latin typeface="DM Sans"/>
                <a:ea typeface="DM Sans"/>
                <a:cs typeface="DM Sans"/>
                <a:sym typeface="DM Sans"/>
              </a:rPr>
              <a:t>DATASET / AUGMENTATION</a:t>
            </a:r>
            <a:r>
              <a:rPr lang="en-US" sz="3200" b="1">
                <a:latin typeface="DM Sans"/>
                <a:ea typeface="DM Sans"/>
                <a:cs typeface="DM Sans"/>
                <a:sym typeface="DM Sans"/>
              </a:rPr>
              <a:t> </a:t>
            </a:r>
            <a:endParaRPr lang="en-US" altLang="zh-CN" sz="3200" b="1">
              <a:latin typeface="DM Sans"/>
              <a:ea typeface="DM Sans"/>
            </a:endParaRPr>
          </a:p>
          <a:p>
            <a:endParaRPr lang="en-US" sz="3200" b="1">
              <a:latin typeface="DM Sans"/>
            </a:endParaRPr>
          </a:p>
        </p:txBody>
      </p:sp>
      <p:sp>
        <p:nvSpPr>
          <p:cNvPr id="136" name="Google Shape;136;p15"/>
          <p:cNvSpPr txBox="1"/>
          <p:nvPr/>
        </p:nvSpPr>
        <p:spPr>
          <a:xfrm>
            <a:off x="1989716" y="5411888"/>
            <a:ext cx="3595306"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a:latin typeface="DM Sans"/>
                <a:sym typeface="DM Sans"/>
              </a:rPr>
              <a:t>3 DIFFERENT TECHNIQUES / MODELS</a:t>
            </a:r>
            <a:endParaRPr/>
          </a:p>
        </p:txBody>
      </p:sp>
      <p:cxnSp>
        <p:nvCxnSpPr>
          <p:cNvPr id="137" name="Google Shape;137;p15"/>
          <p:cNvCxnSpPr/>
          <p:nvPr/>
        </p:nvCxnSpPr>
        <p:spPr>
          <a:xfrm rot="10800000">
            <a:off x="-34200" y="3468210"/>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8" name="Google Shape;138;p15"/>
          <p:cNvCxnSpPr/>
          <p:nvPr/>
        </p:nvCxnSpPr>
        <p:spPr>
          <a:xfrm rot="10800000">
            <a:off x="0" y="5150119"/>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9" name="Google Shape;139;p15"/>
          <p:cNvCxnSpPr/>
          <p:nvPr/>
        </p:nvCxnSpPr>
        <p:spPr>
          <a:xfrm rot="10800000">
            <a:off x="0" y="6964913"/>
            <a:ext cx="9178200" cy="0"/>
          </a:xfrm>
          <a:prstGeom prst="straightConnector1">
            <a:avLst/>
          </a:prstGeom>
          <a:noFill/>
          <a:ln w="19050" cap="flat" cmpd="sng">
            <a:solidFill>
              <a:srgbClr val="000000"/>
            </a:solidFill>
            <a:prstDash val="solid"/>
            <a:round/>
            <a:headEnd type="none" w="sm" len="sm"/>
            <a:tailEnd type="none" w="sm" len="sm"/>
          </a:ln>
        </p:spPr>
      </p:cxnSp>
      <p:cxnSp>
        <p:nvCxnSpPr>
          <p:cNvPr id="140" name="Google Shape;140;p15"/>
          <p:cNvCxnSpPr/>
          <p:nvPr/>
        </p:nvCxnSpPr>
        <p:spPr>
          <a:xfrm rot="10800000">
            <a:off x="9153525" y="-45048"/>
            <a:ext cx="0" cy="10377096"/>
          </a:xfrm>
          <a:prstGeom prst="straightConnector1">
            <a:avLst/>
          </a:prstGeom>
          <a:noFill/>
          <a:ln w="19050" cap="flat" cmpd="sng">
            <a:solidFill>
              <a:srgbClr val="000000"/>
            </a:solidFill>
            <a:prstDash val="solid"/>
            <a:round/>
            <a:headEnd type="none" w="sm" len="sm"/>
            <a:tailEnd type="none" w="sm" len="sm"/>
          </a:ln>
        </p:spPr>
      </p:cxnSp>
      <p:cxnSp>
        <p:nvCxnSpPr>
          <p:cNvPr id="2" name="Google Shape;139;p15">
            <a:extLst>
              <a:ext uri="{FF2B5EF4-FFF2-40B4-BE49-F238E27FC236}">
                <a16:creationId xmlns:a16="http://schemas.microsoft.com/office/drawing/2014/main" id="{4BDC4263-E49A-6E15-F207-F9D0672EE320}"/>
              </a:ext>
            </a:extLst>
          </p:cNvPr>
          <p:cNvCxnSpPr/>
          <p:nvPr/>
        </p:nvCxnSpPr>
        <p:spPr>
          <a:xfrm rot="10800000">
            <a:off x="0" y="8701334"/>
            <a:ext cx="9178200" cy="0"/>
          </a:xfrm>
          <a:prstGeom prst="straightConnector1">
            <a:avLst/>
          </a:prstGeom>
          <a:noFill/>
          <a:ln w="19050" cap="flat" cmpd="sng">
            <a:solidFill>
              <a:srgbClr val="000000"/>
            </a:solidFill>
            <a:prstDash val="solid"/>
            <a:round/>
            <a:headEnd type="none" w="sm" len="sm"/>
            <a:tailEnd type="none" w="sm" len="sm"/>
          </a:ln>
        </p:spPr>
      </p:cxnSp>
      <p:sp>
        <p:nvSpPr>
          <p:cNvPr id="3" name="Google Shape;133;p15">
            <a:extLst>
              <a:ext uri="{FF2B5EF4-FFF2-40B4-BE49-F238E27FC236}">
                <a16:creationId xmlns:a16="http://schemas.microsoft.com/office/drawing/2014/main" id="{061C83C1-EF6D-D62F-0E5E-0821F334B2CB}"/>
              </a:ext>
            </a:extLst>
          </p:cNvPr>
          <p:cNvSpPr txBox="1"/>
          <p:nvPr/>
        </p:nvSpPr>
        <p:spPr>
          <a:xfrm>
            <a:off x="1028700" y="7183880"/>
            <a:ext cx="960900"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a:latin typeface="DM Sans"/>
                <a:sym typeface="DM Sans"/>
              </a:rPr>
              <a:t>4</a:t>
            </a:r>
            <a:endParaRPr/>
          </a:p>
        </p:txBody>
      </p:sp>
      <p:sp>
        <p:nvSpPr>
          <p:cNvPr id="4" name="Google Shape;136;p15">
            <a:extLst>
              <a:ext uri="{FF2B5EF4-FFF2-40B4-BE49-F238E27FC236}">
                <a16:creationId xmlns:a16="http://schemas.microsoft.com/office/drawing/2014/main" id="{7352E979-2256-60FE-7641-01776E2602A2}"/>
              </a:ext>
            </a:extLst>
          </p:cNvPr>
          <p:cNvSpPr txBox="1"/>
          <p:nvPr/>
        </p:nvSpPr>
        <p:spPr>
          <a:xfrm>
            <a:off x="1993234" y="7414657"/>
            <a:ext cx="3595306"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a:latin typeface="DM Sans"/>
                <a:sym typeface="DM Sans"/>
              </a:rPr>
              <a:t>RESULT &amp; DISCUSSION</a:t>
            </a:r>
            <a:endParaRPr/>
          </a:p>
        </p:txBody>
      </p:sp>
      <p:sp>
        <p:nvSpPr>
          <p:cNvPr id="5" name="Google Shape;133;p15">
            <a:extLst>
              <a:ext uri="{FF2B5EF4-FFF2-40B4-BE49-F238E27FC236}">
                <a16:creationId xmlns:a16="http://schemas.microsoft.com/office/drawing/2014/main" id="{4EC20552-1AD6-E911-632D-BDB3A6A8B420}"/>
              </a:ext>
            </a:extLst>
          </p:cNvPr>
          <p:cNvSpPr txBox="1"/>
          <p:nvPr/>
        </p:nvSpPr>
        <p:spPr>
          <a:xfrm>
            <a:off x="1028700" y="8829735"/>
            <a:ext cx="960900"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a:latin typeface="DM Sans"/>
                <a:sym typeface="DM Sans"/>
              </a:rPr>
              <a:t>5</a:t>
            </a:r>
            <a:endParaRPr/>
          </a:p>
        </p:txBody>
      </p:sp>
      <p:sp>
        <p:nvSpPr>
          <p:cNvPr id="6" name="Google Shape;136;p15">
            <a:extLst>
              <a:ext uri="{FF2B5EF4-FFF2-40B4-BE49-F238E27FC236}">
                <a16:creationId xmlns:a16="http://schemas.microsoft.com/office/drawing/2014/main" id="{943DF71F-E37A-F5EF-8425-2B6EE131FF1D}"/>
              </a:ext>
            </a:extLst>
          </p:cNvPr>
          <p:cNvSpPr txBox="1"/>
          <p:nvPr/>
        </p:nvSpPr>
        <p:spPr>
          <a:xfrm>
            <a:off x="1998460" y="9249818"/>
            <a:ext cx="3595306"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a:latin typeface="DM Sans"/>
                <a:sym typeface="DM Sans"/>
              </a:rPr>
              <a:t>CONCLUSION</a:t>
            </a:r>
            <a:endParaRPr lang="en-US" sz="3200" b="1">
              <a:latin typeface="DM Sans"/>
            </a:endParaRPr>
          </a:p>
        </p:txBody>
      </p:sp>
      <p:pic>
        <p:nvPicPr>
          <p:cNvPr id="8" name="图片 7">
            <a:extLst>
              <a:ext uri="{FF2B5EF4-FFF2-40B4-BE49-F238E27FC236}">
                <a16:creationId xmlns:a16="http://schemas.microsoft.com/office/drawing/2014/main" id="{6868335E-01B4-9D05-DE56-E72A19BC3B9D}"/>
              </a:ext>
            </a:extLst>
          </p:cNvPr>
          <p:cNvPicPr>
            <a:picLocks noChangeAspect="1"/>
          </p:cNvPicPr>
          <p:nvPr/>
        </p:nvPicPr>
        <p:blipFill>
          <a:blip r:embed="rId4"/>
          <a:stretch>
            <a:fillRect/>
          </a:stretch>
        </p:blipFill>
        <p:spPr>
          <a:xfrm>
            <a:off x="9161645" y="-4939"/>
            <a:ext cx="9126355" cy="10291939"/>
          </a:xfrm>
          <a:prstGeom prst="rect">
            <a:avLst/>
          </a:prstGeom>
        </p:spPr>
      </p:pic>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zh-CN" altLang="en-US"/>
          </a:p>
        </p:txBody>
      </p:sp>
      <p:cxnSp>
        <p:nvCxnSpPr>
          <p:cNvPr id="147" name="Google Shape;147;p16"/>
          <p:cNvCxnSpPr/>
          <p:nvPr/>
        </p:nvCxnSpPr>
        <p:spPr>
          <a:xfrm rot="10800000">
            <a:off x="563420" y="-45048"/>
            <a:ext cx="0" cy="10377096"/>
          </a:xfrm>
          <a:prstGeom prst="straightConnector1">
            <a:avLst/>
          </a:prstGeom>
          <a:noFill/>
          <a:ln w="19050" cap="flat" cmpd="sng">
            <a:solidFill>
              <a:srgbClr val="FFFAF1"/>
            </a:solidFill>
            <a:prstDash val="solid"/>
            <a:round/>
            <a:headEnd type="none" w="sm" len="sm"/>
            <a:tailEnd type="none" w="sm" len="sm"/>
          </a:ln>
        </p:spPr>
      </p:cxnSp>
      <p:cxnSp>
        <p:nvCxnSpPr>
          <p:cNvPr id="148" name="Google Shape;148;p16"/>
          <p:cNvCxnSpPr/>
          <p:nvPr/>
        </p:nvCxnSpPr>
        <p:spPr>
          <a:xfrm rot="10800000">
            <a:off x="17724580" y="553895"/>
            <a:ext cx="0" cy="9747721"/>
          </a:xfrm>
          <a:prstGeom prst="straightConnector1">
            <a:avLst/>
          </a:prstGeom>
          <a:noFill/>
          <a:ln w="19050" cap="flat" cmpd="sng">
            <a:solidFill>
              <a:srgbClr val="FFFAF1"/>
            </a:solidFill>
            <a:prstDash val="solid"/>
            <a:round/>
            <a:headEnd type="none" w="sm" len="sm"/>
            <a:tailEnd type="none" w="sm" len="sm"/>
          </a:ln>
        </p:spPr>
      </p:cxnSp>
      <p:cxnSp>
        <p:nvCxnSpPr>
          <p:cNvPr id="149" name="Google Shape;149;p16"/>
          <p:cNvCxnSpPr/>
          <p:nvPr/>
        </p:nvCxnSpPr>
        <p:spPr>
          <a:xfrm rot="10800000">
            <a:off x="566690" y="563420"/>
            <a:ext cx="17147361" cy="0"/>
          </a:xfrm>
          <a:prstGeom prst="straightConnector1">
            <a:avLst/>
          </a:prstGeom>
          <a:noFill/>
          <a:ln w="19050" cap="flat" cmpd="sng">
            <a:solidFill>
              <a:srgbClr val="FFFAF1"/>
            </a:solidFill>
            <a:prstDash val="solid"/>
            <a:round/>
            <a:headEnd type="none" w="sm" len="sm"/>
            <a:tailEnd type="none" w="sm" len="sm"/>
          </a:ln>
        </p:spPr>
      </p:cxnSp>
      <p:cxnSp>
        <p:nvCxnSpPr>
          <p:cNvPr id="150" name="Google Shape;150;p16"/>
          <p:cNvCxnSpPr/>
          <p:nvPr/>
        </p:nvCxnSpPr>
        <p:spPr>
          <a:xfrm rot="10800000">
            <a:off x="11027417" y="-109146"/>
            <a:ext cx="0" cy="10377096"/>
          </a:xfrm>
          <a:prstGeom prst="straightConnector1">
            <a:avLst/>
          </a:prstGeom>
          <a:noFill/>
          <a:ln w="19050" cap="flat" cmpd="sng">
            <a:solidFill>
              <a:srgbClr val="FFFAF1"/>
            </a:solidFill>
            <a:prstDash val="solid"/>
            <a:round/>
            <a:headEnd type="none" w="sm" len="sm"/>
            <a:tailEnd type="none" w="sm" len="sm"/>
          </a:ln>
        </p:spPr>
      </p:cxnSp>
      <p:cxnSp>
        <p:nvCxnSpPr>
          <p:cNvPr id="151" name="Google Shape;151;p16"/>
          <p:cNvCxnSpPr/>
          <p:nvPr/>
        </p:nvCxnSpPr>
        <p:spPr>
          <a:xfrm rot="10800000">
            <a:off x="4041866" y="-84032"/>
            <a:ext cx="0" cy="656977"/>
          </a:xfrm>
          <a:prstGeom prst="straightConnector1">
            <a:avLst/>
          </a:prstGeom>
          <a:noFill/>
          <a:ln w="19050" cap="flat" cmpd="sng">
            <a:solidFill>
              <a:srgbClr val="FFFAF1"/>
            </a:solidFill>
            <a:prstDash val="solid"/>
            <a:round/>
            <a:headEnd type="none" w="sm" len="sm"/>
            <a:tailEnd type="none" w="sm" len="sm"/>
          </a:ln>
        </p:spPr>
      </p:cxnSp>
      <p:cxnSp>
        <p:nvCxnSpPr>
          <p:cNvPr id="152" name="Google Shape;152;p16"/>
          <p:cNvCxnSpPr/>
          <p:nvPr/>
        </p:nvCxnSpPr>
        <p:spPr>
          <a:xfrm rot="10800000">
            <a:off x="7529921" y="-84032"/>
            <a:ext cx="0" cy="656977"/>
          </a:xfrm>
          <a:prstGeom prst="straightConnector1">
            <a:avLst/>
          </a:prstGeom>
          <a:noFill/>
          <a:ln w="19050" cap="flat" cmpd="sng">
            <a:solidFill>
              <a:srgbClr val="FFFAF1"/>
            </a:solidFill>
            <a:prstDash val="solid"/>
            <a:round/>
            <a:headEnd type="none" w="sm" len="sm"/>
            <a:tailEnd type="none" w="sm" len="sm"/>
          </a:ln>
        </p:spPr>
      </p:cxnSp>
      <p:sp>
        <p:nvSpPr>
          <p:cNvPr id="153" name="Google Shape;153;p16"/>
          <p:cNvSpPr txBox="1"/>
          <p:nvPr/>
        </p:nvSpPr>
        <p:spPr>
          <a:xfrm>
            <a:off x="-830436" y="1506200"/>
            <a:ext cx="9970806" cy="1196610"/>
          </a:xfrm>
          <a:prstGeom prst="rect">
            <a:avLst/>
          </a:prstGeom>
          <a:noFill/>
          <a:ln>
            <a:no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r>
              <a:rPr lang="en-US" sz="9600" b="1" i="0" u="none" strike="noStrike" cap="none">
                <a:solidFill>
                  <a:srgbClr val="FFFAF1"/>
                </a:solidFill>
                <a:latin typeface="DM Sans"/>
                <a:ea typeface="DM Sans"/>
                <a:cs typeface="DM Sans"/>
                <a:sym typeface="DM Sans"/>
              </a:rPr>
              <a:t>ABOUT US</a:t>
            </a:r>
            <a:endParaRPr/>
          </a:p>
        </p:txBody>
      </p:sp>
      <p:sp>
        <p:nvSpPr>
          <p:cNvPr id="154" name="Google Shape;154;p16"/>
          <p:cNvSpPr txBox="1"/>
          <p:nvPr/>
        </p:nvSpPr>
        <p:spPr>
          <a:xfrm>
            <a:off x="1110980" y="4349544"/>
            <a:ext cx="9350797" cy="34470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0" i="0" u="none" strike="noStrike" cap="none">
                <a:solidFill>
                  <a:srgbClr val="FFFAF1"/>
                </a:solidFill>
                <a:latin typeface="DM Sans"/>
                <a:ea typeface="DM Sans"/>
                <a:cs typeface="DM Sans"/>
                <a:sym typeface="DM Sans"/>
              </a:rPr>
              <a:t>NEIL LIAO z5187710</a:t>
            </a:r>
          </a:p>
          <a:p>
            <a:pPr marL="0" marR="0" lvl="0" indent="0" algn="ctr" rtl="0">
              <a:lnSpc>
                <a:spcPct val="140000"/>
              </a:lnSpc>
              <a:spcBef>
                <a:spcPts val="0"/>
              </a:spcBef>
              <a:spcAft>
                <a:spcPts val="0"/>
              </a:spcAft>
              <a:buNone/>
            </a:pPr>
            <a:r>
              <a:rPr lang="en-US" sz="3200">
                <a:solidFill>
                  <a:srgbClr val="FFFAF1"/>
                </a:solidFill>
                <a:latin typeface="DM Sans"/>
                <a:sym typeface="DM Sans"/>
              </a:rPr>
              <a:t>JINGJIE XU z5442663</a:t>
            </a:r>
            <a:endParaRPr lang="en-US" sz="3200">
              <a:solidFill>
                <a:srgbClr val="FFFAF1"/>
              </a:solidFill>
              <a:latin typeface="DM Sans"/>
            </a:endParaRPr>
          </a:p>
          <a:p>
            <a:pPr marL="0" marR="0" lvl="0" indent="0" algn="ctr" rtl="0">
              <a:lnSpc>
                <a:spcPct val="140000"/>
              </a:lnSpc>
              <a:spcBef>
                <a:spcPts val="0"/>
              </a:spcBef>
              <a:spcAft>
                <a:spcPts val="0"/>
              </a:spcAft>
              <a:buNone/>
            </a:pPr>
            <a:r>
              <a:rPr lang="en-US" sz="3200">
                <a:solidFill>
                  <a:srgbClr val="FFFAF1"/>
                </a:solidFill>
                <a:latin typeface="DM Sans"/>
                <a:sym typeface="DM Sans"/>
              </a:rPr>
              <a:t>ZE CHEN z5449848</a:t>
            </a:r>
            <a:endParaRPr lang="en-US" sz="3200">
              <a:solidFill>
                <a:srgbClr val="FFFAF1"/>
              </a:solidFill>
              <a:latin typeface="DM Sans"/>
            </a:endParaRPr>
          </a:p>
          <a:p>
            <a:pPr algn="ctr">
              <a:lnSpc>
                <a:spcPct val="140000"/>
              </a:lnSpc>
            </a:pPr>
            <a:r>
              <a:rPr lang="en-US" sz="3200">
                <a:solidFill>
                  <a:srgbClr val="FFFAF1"/>
                </a:solidFill>
                <a:latin typeface="DM Sans"/>
              </a:rPr>
              <a:t>HANGWEI LIANG z5499015</a:t>
            </a:r>
          </a:p>
          <a:p>
            <a:pPr marL="0" marR="0" lvl="0" indent="0" algn="ctr" rtl="0">
              <a:lnSpc>
                <a:spcPct val="140000"/>
              </a:lnSpc>
              <a:spcBef>
                <a:spcPts val="0"/>
              </a:spcBef>
              <a:spcAft>
                <a:spcPts val="0"/>
              </a:spcAft>
              <a:buNone/>
            </a:pPr>
            <a:r>
              <a:rPr lang="en-US" sz="3200">
                <a:solidFill>
                  <a:srgbClr val="FFFAF1"/>
                </a:solidFill>
                <a:latin typeface="DM Sans"/>
                <a:sym typeface="DM Sans"/>
              </a:rPr>
              <a:t>NUO CHEN z5451234</a:t>
            </a:r>
            <a:endParaRPr sz="3200"/>
          </a:p>
        </p:txBody>
      </p:sp>
      <p:sp>
        <p:nvSpPr>
          <p:cNvPr id="155" name="Google Shape;155;p16"/>
          <p:cNvSpPr txBox="1"/>
          <p:nvPr/>
        </p:nvSpPr>
        <p:spPr>
          <a:xfrm>
            <a:off x="773832" y="73835"/>
            <a:ext cx="3050876"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FFFAF1"/>
                </a:solidFill>
                <a:latin typeface="DM Sans"/>
                <a:ea typeface="DM Sans"/>
                <a:cs typeface="DM Sans"/>
                <a:sym typeface="DM Sans"/>
              </a:rPr>
              <a:t>COMP9444</a:t>
            </a:r>
            <a:endParaRPr/>
          </a:p>
        </p:txBody>
      </p:sp>
      <p:sp>
        <p:nvSpPr>
          <p:cNvPr id="156" name="Google Shape;156;p16"/>
          <p:cNvSpPr txBox="1"/>
          <p:nvPr/>
        </p:nvSpPr>
        <p:spPr>
          <a:xfrm>
            <a:off x="4260941" y="73835"/>
            <a:ext cx="3050876"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err="1">
                <a:solidFill>
                  <a:srgbClr val="FFFAF1"/>
                </a:solidFill>
                <a:latin typeface="DM Sans"/>
                <a:sym typeface="DM Sans"/>
              </a:rPr>
              <a:t>Nexa</a:t>
            </a:r>
            <a:endParaRPr/>
          </a:p>
        </p:txBody>
      </p:sp>
      <p:sp>
        <p:nvSpPr>
          <p:cNvPr id="157" name="Google Shape;157;p16"/>
          <p:cNvSpPr txBox="1"/>
          <p:nvPr/>
        </p:nvSpPr>
        <p:spPr>
          <a:xfrm>
            <a:off x="7739471" y="73835"/>
            <a:ext cx="3050876" cy="45243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FFFAF1"/>
                </a:solidFill>
                <a:latin typeface="DM Sans"/>
                <a:ea typeface="DM Sans"/>
                <a:cs typeface="DM Sans"/>
                <a:sym typeface="DM Sans"/>
              </a:rPr>
              <a:t>Image Segmentation</a:t>
            </a:r>
            <a:endParaRPr/>
          </a:p>
        </p:txBody>
      </p:sp>
      <p:pic>
        <p:nvPicPr>
          <p:cNvPr id="3" name="图片 2">
            <a:extLst>
              <a:ext uri="{FF2B5EF4-FFF2-40B4-BE49-F238E27FC236}">
                <a16:creationId xmlns:a16="http://schemas.microsoft.com/office/drawing/2014/main" id="{6ECDAAB6-4725-2EE0-F6C2-64220BF49A47}"/>
              </a:ext>
            </a:extLst>
          </p:cNvPr>
          <p:cNvPicPr>
            <a:picLocks noChangeAspect="1"/>
          </p:cNvPicPr>
          <p:nvPr/>
        </p:nvPicPr>
        <p:blipFill>
          <a:blip r:embed="rId4"/>
          <a:stretch>
            <a:fillRect/>
          </a:stretch>
        </p:blipFill>
        <p:spPr>
          <a:xfrm>
            <a:off x="11027415" y="526267"/>
            <a:ext cx="6748395" cy="9741684"/>
          </a:xfrm>
          <a:prstGeom prst="rect">
            <a:avLst/>
          </a:prstGeom>
        </p:spPr>
      </p:pic>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110" name="Google Shape;110;p14"/>
          <p:cNvCxnSpPr/>
          <p:nvPr/>
        </p:nvCxnSpPr>
        <p:spPr>
          <a:xfrm rot="10800000">
            <a:off x="2310557" y="-45048"/>
            <a:ext cx="0" cy="10377096"/>
          </a:xfrm>
          <a:prstGeom prst="straightConnector1">
            <a:avLst/>
          </a:prstGeom>
          <a:noFill/>
          <a:ln w="19050" cap="flat" cmpd="sng">
            <a:solidFill>
              <a:srgbClr val="000000"/>
            </a:solidFill>
            <a:prstDash val="solid"/>
            <a:round/>
            <a:headEnd type="none" w="sm" len="sm"/>
            <a:tailEnd type="none" w="sm" len="sm"/>
          </a:ln>
        </p:spPr>
      </p:cxnSp>
      <p:cxnSp>
        <p:nvCxnSpPr>
          <p:cNvPr id="111" name="Google Shape;111;p14"/>
          <p:cNvCxnSpPr/>
          <p:nvPr/>
        </p:nvCxnSpPr>
        <p:spPr>
          <a:xfrm rot="10800000">
            <a:off x="2301032" y="3720465"/>
            <a:ext cx="17147361" cy="0"/>
          </a:xfrm>
          <a:prstGeom prst="straightConnector1">
            <a:avLst/>
          </a:prstGeom>
          <a:noFill/>
          <a:ln w="19050" cap="flat" cmpd="sng">
            <a:solidFill>
              <a:srgbClr val="000000"/>
            </a:solidFill>
            <a:prstDash val="solid"/>
            <a:round/>
            <a:headEnd type="none" w="sm" len="sm"/>
            <a:tailEnd type="none" w="sm" len="sm"/>
          </a:ln>
        </p:spPr>
      </p:cxnSp>
      <p:sp>
        <p:nvSpPr>
          <p:cNvPr id="112" name="Google Shape;112;p14"/>
          <p:cNvSpPr txBox="1"/>
          <p:nvPr/>
        </p:nvSpPr>
        <p:spPr>
          <a:xfrm>
            <a:off x="2671514" y="604838"/>
            <a:ext cx="12062700" cy="29546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zh-CN" sz="9600" b="1" i="0" u="none" strike="noStrike" cap="none">
                <a:solidFill>
                  <a:srgbClr val="000000"/>
                </a:solidFill>
                <a:latin typeface="DM Sans"/>
                <a:ea typeface="DM Sans"/>
                <a:cs typeface="DM Sans"/>
                <a:sym typeface="DM Sans"/>
              </a:rPr>
              <a:t>INTRODUCTION OF THE PROJECT</a:t>
            </a:r>
            <a:r>
              <a:rPr lang="zh-CN" altLang="en-US" sz="9600" b="1">
                <a:latin typeface="DM Sans"/>
                <a:ea typeface="DM Sans"/>
                <a:cs typeface="DM Sans"/>
                <a:sym typeface="DM Sans"/>
              </a:rPr>
              <a:t>　</a:t>
            </a:r>
            <a:endParaRPr/>
          </a:p>
        </p:txBody>
      </p:sp>
      <p:cxnSp>
        <p:nvCxnSpPr>
          <p:cNvPr id="115" name="Google Shape;115;p14"/>
          <p:cNvCxnSpPr/>
          <p:nvPr/>
        </p:nvCxnSpPr>
        <p:spPr>
          <a:xfrm rot="10800000">
            <a:off x="17249775" y="-54461"/>
            <a:ext cx="0" cy="10481164"/>
          </a:xfrm>
          <a:prstGeom prst="straightConnector1">
            <a:avLst/>
          </a:prstGeom>
          <a:noFill/>
          <a:ln w="19050" cap="flat" cmpd="sng">
            <a:solidFill>
              <a:srgbClr val="000000"/>
            </a:solidFill>
            <a:prstDash val="solid"/>
            <a:round/>
            <a:headEnd type="none" w="sm" len="sm"/>
            <a:tailEnd type="none" w="sm" len="sm"/>
          </a:ln>
        </p:spPr>
      </p:cxnSp>
      <p:sp>
        <p:nvSpPr>
          <p:cNvPr id="116" name="Google Shape;116;p14"/>
          <p:cNvSpPr txBox="1"/>
          <p:nvPr/>
        </p:nvSpPr>
        <p:spPr>
          <a:xfrm>
            <a:off x="2772650" y="4076137"/>
            <a:ext cx="14004599"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i="0" u="none" strike="noStrike" cap="none">
                <a:solidFill>
                  <a:srgbClr val="000000"/>
                </a:solidFill>
                <a:latin typeface="DM Sans"/>
                <a:ea typeface="DM Sans"/>
                <a:cs typeface="DM Sans"/>
                <a:sym typeface="DM Sans"/>
              </a:rPr>
              <a:t>Background</a:t>
            </a:r>
            <a:endParaRPr/>
          </a:p>
        </p:txBody>
      </p:sp>
      <p:sp>
        <p:nvSpPr>
          <p:cNvPr id="117" name="Google Shape;117;p14"/>
          <p:cNvSpPr txBox="1"/>
          <p:nvPr/>
        </p:nvSpPr>
        <p:spPr>
          <a:xfrm>
            <a:off x="2539975" y="4824857"/>
            <a:ext cx="14376421" cy="4825937"/>
          </a:xfrm>
          <a:prstGeom prst="rect">
            <a:avLst/>
          </a:prstGeom>
          <a:noFill/>
          <a:ln>
            <a:noFill/>
          </a:ln>
        </p:spPr>
        <p:txBody>
          <a:bodyPr spcFirstLastPara="1" wrap="square" lIns="0" tIns="0" rIns="0" bIns="0" anchor="t" anchorCtr="0">
            <a:spAutoFit/>
          </a:bodyPr>
          <a:lstStyle/>
          <a:p>
            <a:pPr marL="0" marR="0" lvl="0" indent="0" rtl="0">
              <a:lnSpc>
                <a:spcPct val="140000"/>
              </a:lnSpc>
              <a:spcBef>
                <a:spcPts val="0"/>
              </a:spcBef>
              <a:spcAft>
                <a:spcPts val="0"/>
              </a:spcAft>
              <a:buNone/>
            </a:pPr>
            <a:r>
              <a:rPr lang="en-AU" altLang="zh-CN" sz="2800" b="0" i="0">
                <a:solidFill>
                  <a:srgbClr val="000000"/>
                </a:solidFill>
                <a:effectLst/>
                <a:latin typeface="Calibri"/>
              </a:rPr>
              <a:t>- Objective: Assess the effectiveness of image segmentation techniques in the context of autonomous driving.</a:t>
            </a:r>
          </a:p>
          <a:p>
            <a:pPr marL="0" marR="0" lvl="0" indent="0" rtl="0">
              <a:lnSpc>
                <a:spcPct val="140000"/>
              </a:lnSpc>
              <a:spcBef>
                <a:spcPts val="0"/>
              </a:spcBef>
              <a:spcAft>
                <a:spcPts val="0"/>
              </a:spcAft>
              <a:buNone/>
            </a:pPr>
            <a:endParaRPr lang="en-AU" altLang="zh-CN" sz="2800" b="0" i="0">
              <a:solidFill>
                <a:srgbClr val="000000"/>
              </a:solidFill>
              <a:effectLst/>
              <a:latin typeface="Calibri" panose="020F0502020204030204" pitchFamily="34" charset="0"/>
            </a:endParaRPr>
          </a:p>
          <a:p>
            <a:pPr marL="0" marR="0" lvl="0" indent="0" rtl="0">
              <a:lnSpc>
                <a:spcPct val="140000"/>
              </a:lnSpc>
              <a:spcBef>
                <a:spcPts val="0"/>
              </a:spcBef>
              <a:spcAft>
                <a:spcPts val="0"/>
              </a:spcAft>
              <a:buNone/>
            </a:pPr>
            <a:r>
              <a:rPr lang="en-AU" altLang="zh-CN" sz="2800">
                <a:latin typeface="Calibri"/>
              </a:rPr>
              <a:t>- Significance: Improving the perception capabilities of autonomous vehicles, ensuring their safe and efficient operation in complex real-world environments.</a:t>
            </a:r>
          </a:p>
          <a:p>
            <a:pPr marL="0" marR="0" lvl="0" indent="0" rtl="0">
              <a:lnSpc>
                <a:spcPct val="140000"/>
              </a:lnSpc>
              <a:spcBef>
                <a:spcPts val="0"/>
              </a:spcBef>
              <a:spcAft>
                <a:spcPts val="0"/>
              </a:spcAft>
              <a:buNone/>
            </a:pPr>
            <a:endParaRPr lang="en-AU" altLang="zh-CN" sz="2800">
              <a:latin typeface="Calibri" panose="020F0502020204030204" pitchFamily="34" charset="0"/>
            </a:endParaRPr>
          </a:p>
          <a:p>
            <a:pPr>
              <a:lnSpc>
                <a:spcPct val="140000"/>
              </a:lnSpc>
            </a:pPr>
            <a:r>
              <a:rPr lang="en-AU" altLang="zh-CN" sz="2800">
                <a:latin typeface="Calibri"/>
              </a:rPr>
              <a:t>- Solution: Evaluating the performance of 3 different segmentation models in accurately identifying for autonomous driving, such as lanes, vehicles, pedestrians, and traffic signs. </a:t>
            </a:r>
          </a:p>
        </p:txBody>
      </p:sp>
      <p:pic>
        <p:nvPicPr>
          <p:cNvPr id="3" name="图片 2">
            <a:extLst>
              <a:ext uri="{FF2B5EF4-FFF2-40B4-BE49-F238E27FC236}">
                <a16:creationId xmlns:a16="http://schemas.microsoft.com/office/drawing/2014/main" id="{890F97B2-343D-D087-77E4-6832C122D30B}"/>
              </a:ext>
            </a:extLst>
          </p:cNvPr>
          <p:cNvPicPr>
            <a:picLocks noChangeAspect="1"/>
          </p:cNvPicPr>
          <p:nvPr/>
        </p:nvPicPr>
        <p:blipFill>
          <a:blip r:embed="rId4"/>
          <a:stretch>
            <a:fillRect/>
          </a:stretch>
        </p:blipFill>
        <p:spPr>
          <a:xfrm>
            <a:off x="-23067" y="1477"/>
            <a:ext cx="2319337" cy="10285523"/>
          </a:xfrm>
          <a:prstGeom prst="rect">
            <a:avLst/>
          </a:prstGeom>
        </p:spPr>
      </p:pic>
      <p:pic>
        <p:nvPicPr>
          <p:cNvPr id="5" name="图片 4">
            <a:extLst>
              <a:ext uri="{FF2B5EF4-FFF2-40B4-BE49-F238E27FC236}">
                <a16:creationId xmlns:a16="http://schemas.microsoft.com/office/drawing/2014/main" id="{3462FAE1-D11C-64B4-AA4B-1ABB590C008C}"/>
              </a:ext>
            </a:extLst>
          </p:cNvPr>
          <p:cNvPicPr>
            <a:picLocks noChangeAspect="1"/>
          </p:cNvPicPr>
          <p:nvPr/>
        </p:nvPicPr>
        <p:blipFill>
          <a:blip r:embed="rId5"/>
          <a:stretch>
            <a:fillRect/>
          </a:stretch>
        </p:blipFill>
        <p:spPr>
          <a:xfrm>
            <a:off x="17272842" y="-1"/>
            <a:ext cx="1015157" cy="10286999"/>
          </a:xfrm>
          <a:prstGeom prst="rect">
            <a:avLst/>
          </a:prstGeom>
        </p:spPr>
      </p:pic>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266" name="Google Shape;266;p22"/>
          <p:cNvCxnSpPr/>
          <p:nvPr/>
        </p:nvCxnSpPr>
        <p:spPr>
          <a:xfrm rot="10800000">
            <a:off x="-94826" y="5133975"/>
            <a:ext cx="18440897" cy="0"/>
          </a:xfrm>
          <a:prstGeom prst="straightConnector1">
            <a:avLst/>
          </a:prstGeom>
          <a:noFill/>
          <a:ln w="19050" cap="flat" cmpd="sng">
            <a:solidFill>
              <a:srgbClr val="000000"/>
            </a:solidFill>
            <a:prstDash val="solid"/>
            <a:round/>
            <a:headEnd type="none" w="sm" len="sm"/>
            <a:tailEnd type="none" w="sm" len="sm"/>
          </a:ln>
        </p:spPr>
      </p:cxnSp>
      <p:cxnSp>
        <p:nvCxnSpPr>
          <p:cNvPr id="267" name="Google Shape;267;p22"/>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68" name="Google Shape;268;p22"/>
          <p:cNvSpPr txBox="1"/>
          <p:nvPr/>
        </p:nvSpPr>
        <p:spPr>
          <a:xfrm>
            <a:off x="915417" y="2123122"/>
            <a:ext cx="7294789" cy="147732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800" b="1">
                <a:latin typeface="DM Sans"/>
                <a:sym typeface="DM Sans"/>
              </a:rPr>
              <a:t>DATASET – INDIAN DRIVING DATASET</a:t>
            </a:r>
            <a:endParaRPr sz="4800"/>
          </a:p>
        </p:txBody>
      </p:sp>
      <p:sp>
        <p:nvSpPr>
          <p:cNvPr id="269" name="Google Shape;269;p22"/>
          <p:cNvSpPr txBox="1"/>
          <p:nvPr/>
        </p:nvSpPr>
        <p:spPr>
          <a:xfrm>
            <a:off x="490817" y="5323546"/>
            <a:ext cx="8238116" cy="4825937"/>
          </a:xfrm>
          <a:prstGeom prst="rect">
            <a:avLst/>
          </a:prstGeom>
          <a:noFill/>
          <a:ln>
            <a:noFill/>
          </a:ln>
        </p:spPr>
        <p:txBody>
          <a:bodyPr spcFirstLastPara="1" wrap="square" lIns="0" tIns="0" rIns="0" bIns="0" anchor="t" anchorCtr="0">
            <a:spAutoFit/>
          </a:bodyPr>
          <a:lstStyle/>
          <a:p>
            <a:pPr marL="285750" indent="-285750">
              <a:lnSpc>
                <a:spcPct val="140000"/>
              </a:lnSpc>
              <a:buFont typeface="Calibri"/>
              <a:buChar char="-"/>
            </a:pPr>
            <a:r>
              <a:rPr lang="en-AU" sz="1600">
                <a:solidFill>
                  <a:srgbClr val="374151"/>
                </a:solidFill>
              </a:rPr>
              <a:t>Overview: The dataset includes diverse images relevant to autonomous driving, covering road scenes, traffic signs, pedestrians, and vehicles.</a:t>
            </a:r>
          </a:p>
          <a:p>
            <a:pPr marL="285750" indent="-285750">
              <a:lnSpc>
                <a:spcPct val="140000"/>
              </a:lnSpc>
              <a:buFont typeface="Calibri"/>
              <a:buChar char="-"/>
            </a:pPr>
            <a:endParaRPr lang="en-AU" sz="1600">
              <a:solidFill>
                <a:srgbClr val="374151"/>
              </a:solidFill>
            </a:endParaRPr>
          </a:p>
          <a:p>
            <a:pPr marL="285750" indent="-285750">
              <a:lnSpc>
                <a:spcPct val="140000"/>
              </a:lnSpc>
              <a:buFont typeface="Calibri"/>
              <a:buChar char="-"/>
            </a:pPr>
            <a:r>
              <a:rPr lang="en-AU" sz="1600">
                <a:solidFill>
                  <a:srgbClr val="374151"/>
                </a:solidFill>
              </a:rPr>
              <a:t>Data Sources: The images were sourced from publicly available datasets from Kaggle.</a:t>
            </a:r>
          </a:p>
          <a:p>
            <a:pPr>
              <a:lnSpc>
                <a:spcPct val="140000"/>
              </a:lnSpc>
            </a:pPr>
            <a:endParaRPr lang="en-AU" sz="1600">
              <a:solidFill>
                <a:srgbClr val="374151"/>
              </a:solidFill>
            </a:endParaRPr>
          </a:p>
          <a:p>
            <a:pPr marL="285750" indent="-285750">
              <a:lnSpc>
                <a:spcPct val="140000"/>
              </a:lnSpc>
              <a:buFont typeface="Calibri"/>
              <a:buChar char="-"/>
            </a:pPr>
            <a:r>
              <a:rPr lang="en-AU" sz="1600">
                <a:solidFill>
                  <a:srgbClr val="374151"/>
                </a:solidFill>
              </a:rPr>
              <a:t>Dataset Curation: Rigorous quality control measures were applied to ensure the relevance and accuracy of the data for training and evaluating image segmentation models.</a:t>
            </a:r>
          </a:p>
          <a:p>
            <a:pPr marL="285750" indent="-285750">
              <a:lnSpc>
                <a:spcPct val="140000"/>
              </a:lnSpc>
              <a:buFont typeface="Calibri"/>
              <a:buChar char="-"/>
            </a:pPr>
            <a:endParaRPr lang="en-AU" sz="1600">
              <a:solidFill>
                <a:srgbClr val="374151"/>
              </a:solidFill>
            </a:endParaRPr>
          </a:p>
          <a:p>
            <a:pPr marL="285750" indent="-285750">
              <a:lnSpc>
                <a:spcPct val="140000"/>
              </a:lnSpc>
              <a:buFont typeface="Calibri"/>
              <a:buChar char="-"/>
            </a:pPr>
            <a:r>
              <a:rPr lang="en-AU" sz="1600">
                <a:solidFill>
                  <a:srgbClr val="374151"/>
                </a:solidFill>
              </a:rPr>
              <a:t>Preprocessing Steps: The original dataset includes 5,966 training images and 1,016 validation images. To ensure a prompt images quality we also use various preprocessing techniques, including data augmentation, were implemented to add around 3,000 images. </a:t>
            </a:r>
          </a:p>
          <a:p>
            <a:pPr marL="285750" indent="-285750">
              <a:lnSpc>
                <a:spcPct val="140000"/>
              </a:lnSpc>
              <a:buFont typeface="Calibri"/>
              <a:buChar char="-"/>
            </a:pPr>
            <a:endParaRPr lang="en-AU" sz="1600">
              <a:solidFill>
                <a:srgbClr val="374151"/>
              </a:solidFill>
            </a:endParaRPr>
          </a:p>
        </p:txBody>
      </p:sp>
      <p:sp>
        <p:nvSpPr>
          <p:cNvPr id="270" name="Google Shape;270;p22"/>
          <p:cNvSpPr txBox="1"/>
          <p:nvPr/>
        </p:nvSpPr>
        <p:spPr>
          <a:xfrm>
            <a:off x="10295508" y="1866203"/>
            <a:ext cx="7077075" cy="90486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000000"/>
                </a:solidFill>
                <a:latin typeface="DM Sans"/>
                <a:ea typeface="DM Sans"/>
                <a:cs typeface="DM Sans"/>
                <a:sym typeface="DM Sans"/>
              </a:rPr>
              <a:t>https://www.kaggle.com/datasets/abhishekprajapat/idd-20k/data</a:t>
            </a:r>
            <a:endParaRPr/>
          </a:p>
        </p:txBody>
      </p:sp>
      <p:pic>
        <p:nvPicPr>
          <p:cNvPr id="3" name="图片 2">
            <a:extLst>
              <a:ext uri="{FF2B5EF4-FFF2-40B4-BE49-F238E27FC236}">
                <a16:creationId xmlns:a16="http://schemas.microsoft.com/office/drawing/2014/main" id="{20F210D7-F9D9-4220-9E7A-F4D957AD8608}"/>
              </a:ext>
            </a:extLst>
          </p:cNvPr>
          <p:cNvPicPr>
            <a:picLocks noChangeAspect="1"/>
          </p:cNvPicPr>
          <p:nvPr/>
        </p:nvPicPr>
        <p:blipFill>
          <a:blip r:embed="rId4"/>
          <a:stretch>
            <a:fillRect/>
          </a:stretch>
        </p:blipFill>
        <p:spPr>
          <a:xfrm>
            <a:off x="9163050" y="5153025"/>
            <a:ext cx="9105899" cy="5114925"/>
          </a:xfrm>
          <a:prstGeom prst="rect">
            <a:avLst/>
          </a:prstGeom>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sp>
        <p:nvSpPr>
          <p:cNvPr id="251" name="Google Shape;251;p21"/>
          <p:cNvSpPr txBox="1"/>
          <p:nvPr/>
        </p:nvSpPr>
        <p:spPr>
          <a:xfrm>
            <a:off x="303764" y="85348"/>
            <a:ext cx="4171772" cy="94795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400" b="1">
                <a:latin typeface="DM Sans"/>
                <a:sym typeface="DM Sans"/>
              </a:rPr>
              <a:t>U-NET</a:t>
            </a:r>
            <a:endParaRPr sz="4400"/>
          </a:p>
        </p:txBody>
      </p:sp>
      <p:pic>
        <p:nvPicPr>
          <p:cNvPr id="2" name="图片 1" descr="图表&#10;&#10;已自动生成说明">
            <a:extLst>
              <a:ext uri="{FF2B5EF4-FFF2-40B4-BE49-F238E27FC236}">
                <a16:creationId xmlns:a16="http://schemas.microsoft.com/office/drawing/2014/main" id="{2DEAF186-5A44-AE31-4A7D-03C761FA7FE0}"/>
              </a:ext>
            </a:extLst>
          </p:cNvPr>
          <p:cNvPicPr>
            <a:picLocks noChangeAspect="1"/>
          </p:cNvPicPr>
          <p:nvPr/>
        </p:nvPicPr>
        <p:blipFill>
          <a:blip r:embed="rId4"/>
          <a:stretch>
            <a:fillRect/>
          </a:stretch>
        </p:blipFill>
        <p:spPr>
          <a:xfrm>
            <a:off x="8776013" y="1492970"/>
            <a:ext cx="9510797" cy="8514686"/>
          </a:xfrm>
          <a:prstGeom prst="rect">
            <a:avLst/>
          </a:prstGeom>
        </p:spPr>
      </p:pic>
      <p:graphicFrame>
        <p:nvGraphicFramePr>
          <p:cNvPr id="260" name="Google Shape;252;p21">
            <a:extLst>
              <a:ext uri="{FF2B5EF4-FFF2-40B4-BE49-F238E27FC236}">
                <a16:creationId xmlns:a16="http://schemas.microsoft.com/office/drawing/2014/main" id="{75AF66C3-D7CE-3D12-F9B6-16E856229B23}"/>
              </a:ext>
            </a:extLst>
          </p:cNvPr>
          <p:cNvGraphicFramePr/>
          <p:nvPr>
            <p:extLst>
              <p:ext uri="{D42A27DB-BD31-4B8C-83A1-F6EECF244321}">
                <p14:modId xmlns:p14="http://schemas.microsoft.com/office/powerpoint/2010/main" val="3762204297"/>
              </p:ext>
            </p:extLst>
          </p:nvPr>
        </p:nvGraphicFramePr>
        <p:xfrm>
          <a:off x="398585" y="930307"/>
          <a:ext cx="8498868" cy="92548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cxnSp>
        <p:nvCxnSpPr>
          <p:cNvPr id="242" name="Google Shape;242;p21"/>
          <p:cNvCxnSpPr/>
          <p:nvPr/>
        </p:nvCxnSpPr>
        <p:spPr>
          <a:xfrm rot="10800000">
            <a:off x="563420" y="556957"/>
            <a:ext cx="0" cy="9190763"/>
          </a:xfrm>
          <a:prstGeom prst="straightConnector1">
            <a:avLst/>
          </a:prstGeom>
          <a:noFill/>
          <a:ln w="19050" cap="flat" cmpd="sng">
            <a:solidFill>
              <a:srgbClr val="000000"/>
            </a:solidFill>
            <a:prstDash val="solid"/>
            <a:round/>
            <a:headEnd type="none" w="sm" len="sm"/>
            <a:tailEnd type="none" w="sm" len="sm"/>
          </a:ln>
        </p:spPr>
      </p:cxnSp>
      <p:cxnSp>
        <p:nvCxnSpPr>
          <p:cNvPr id="243" name="Google Shape;243;p21"/>
          <p:cNvCxnSpPr/>
          <p:nvPr/>
        </p:nvCxnSpPr>
        <p:spPr>
          <a:xfrm rot="10800000">
            <a:off x="559610" y="563420"/>
            <a:ext cx="17173938" cy="0"/>
          </a:xfrm>
          <a:prstGeom prst="straightConnector1">
            <a:avLst/>
          </a:prstGeom>
          <a:noFill/>
          <a:ln w="19050" cap="flat" cmpd="sng">
            <a:solidFill>
              <a:srgbClr val="000000"/>
            </a:solidFill>
            <a:prstDash val="solid"/>
            <a:round/>
            <a:headEnd type="none" w="sm" len="sm"/>
            <a:tailEnd type="none" w="sm" len="sm"/>
          </a:ln>
        </p:spPr>
      </p:cxnSp>
      <p:cxnSp>
        <p:nvCxnSpPr>
          <p:cNvPr id="244" name="Google Shape;244;p21"/>
          <p:cNvCxnSpPr/>
          <p:nvPr/>
        </p:nvCxnSpPr>
        <p:spPr>
          <a:xfrm rot="10800000">
            <a:off x="17724580" y="562078"/>
            <a:ext cx="0" cy="9185643"/>
          </a:xfrm>
          <a:prstGeom prst="straightConnector1">
            <a:avLst/>
          </a:prstGeom>
          <a:noFill/>
          <a:ln w="19050" cap="flat" cmpd="sng">
            <a:solidFill>
              <a:srgbClr val="000000"/>
            </a:solidFill>
            <a:prstDash val="solid"/>
            <a:round/>
            <a:headEnd type="none" w="sm" len="sm"/>
            <a:tailEnd type="none" w="sm" len="sm"/>
          </a:ln>
        </p:spPr>
      </p:cxnSp>
      <p:cxnSp>
        <p:nvCxnSpPr>
          <p:cNvPr id="245" name="Google Shape;245;p21"/>
          <p:cNvCxnSpPr/>
          <p:nvPr/>
        </p:nvCxnSpPr>
        <p:spPr>
          <a:xfrm rot="10800000">
            <a:off x="554828" y="9738196"/>
            <a:ext cx="17179277" cy="0"/>
          </a:xfrm>
          <a:prstGeom prst="straightConnector1">
            <a:avLst/>
          </a:prstGeom>
          <a:noFill/>
          <a:ln w="19050" cap="flat" cmpd="sng">
            <a:solidFill>
              <a:srgbClr val="000000"/>
            </a:solidFill>
            <a:prstDash val="solid"/>
            <a:round/>
            <a:headEnd type="none" w="sm" len="sm"/>
            <a:tailEnd type="none" w="sm" len="sm"/>
          </a:ln>
        </p:spPr>
      </p:cxnSp>
      <p:cxnSp>
        <p:nvCxnSpPr>
          <p:cNvPr id="246" name="Google Shape;246;p21"/>
          <p:cNvCxnSpPr/>
          <p:nvPr/>
        </p:nvCxnSpPr>
        <p:spPr>
          <a:xfrm rot="10800000">
            <a:off x="11356278" y="560486"/>
            <a:ext cx="0" cy="9158664"/>
          </a:xfrm>
          <a:prstGeom prst="straightConnector1">
            <a:avLst/>
          </a:prstGeom>
          <a:noFill/>
          <a:ln w="19050" cap="flat" cmpd="sng">
            <a:solidFill>
              <a:srgbClr val="000000"/>
            </a:solidFill>
            <a:prstDash val="solid"/>
            <a:round/>
            <a:headEnd type="none" w="sm" len="sm"/>
            <a:tailEnd type="none" w="sm" len="sm"/>
          </a:ln>
        </p:spPr>
      </p:cxnSp>
      <p:cxnSp>
        <p:nvCxnSpPr>
          <p:cNvPr id="247" name="Google Shape;247;p21"/>
          <p:cNvCxnSpPr/>
          <p:nvPr/>
        </p:nvCxnSpPr>
        <p:spPr>
          <a:xfrm rot="10800000">
            <a:off x="559180" y="2825793"/>
            <a:ext cx="10237315" cy="0"/>
          </a:xfrm>
          <a:prstGeom prst="straightConnector1">
            <a:avLst/>
          </a:prstGeom>
          <a:noFill/>
          <a:ln w="19050" cap="flat" cmpd="sng">
            <a:solidFill>
              <a:srgbClr val="000000"/>
            </a:solidFill>
            <a:prstDash val="solid"/>
            <a:round/>
            <a:headEnd type="none" w="sm" len="sm"/>
            <a:tailEnd type="none" w="sm" len="sm"/>
          </a:ln>
        </p:spPr>
      </p:cxnSp>
      <p:cxnSp>
        <p:nvCxnSpPr>
          <p:cNvPr id="248" name="Google Shape;248;p21"/>
          <p:cNvCxnSpPr/>
          <p:nvPr/>
        </p:nvCxnSpPr>
        <p:spPr>
          <a:xfrm flipH="1" flipV="1">
            <a:off x="5676178" y="2843162"/>
            <a:ext cx="13448" cy="3426410"/>
          </a:xfrm>
          <a:prstGeom prst="straightConnector1">
            <a:avLst/>
          </a:prstGeom>
          <a:noFill/>
          <a:ln w="19050" cap="flat" cmpd="sng">
            <a:solidFill>
              <a:srgbClr val="000000"/>
            </a:solidFill>
            <a:prstDash val="solid"/>
            <a:round/>
            <a:headEnd type="none" w="sm" len="sm"/>
            <a:tailEnd type="none" w="sm" len="sm"/>
          </a:ln>
        </p:spPr>
      </p:cxnSp>
      <p:cxnSp>
        <p:nvCxnSpPr>
          <p:cNvPr id="249" name="Google Shape;249;p21"/>
          <p:cNvCxnSpPr/>
          <p:nvPr/>
        </p:nvCxnSpPr>
        <p:spPr>
          <a:xfrm rot="10800000">
            <a:off x="553923" y="6271274"/>
            <a:ext cx="10256886" cy="29770"/>
          </a:xfrm>
          <a:prstGeom prst="straightConnector1">
            <a:avLst/>
          </a:prstGeom>
          <a:noFill/>
          <a:ln w="19050" cap="flat" cmpd="sng">
            <a:solidFill>
              <a:srgbClr val="000000"/>
            </a:solidFill>
            <a:prstDash val="solid"/>
            <a:round/>
            <a:headEnd type="none" w="sm" len="sm"/>
            <a:tailEnd type="none" w="sm" len="sm"/>
          </a:ln>
        </p:spPr>
      </p:cxnSp>
      <p:sp>
        <p:nvSpPr>
          <p:cNvPr id="250" name="Google Shape;250;p21"/>
          <p:cNvSpPr txBox="1"/>
          <p:nvPr/>
        </p:nvSpPr>
        <p:spPr>
          <a:xfrm>
            <a:off x="1690343" y="1144062"/>
            <a:ext cx="7925728" cy="147732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MODELS</a:t>
            </a:r>
            <a:endParaRPr/>
          </a:p>
        </p:txBody>
      </p:sp>
      <p:sp>
        <p:nvSpPr>
          <p:cNvPr id="251" name="Google Shape;251;p21"/>
          <p:cNvSpPr txBox="1"/>
          <p:nvPr/>
        </p:nvSpPr>
        <p:spPr>
          <a:xfrm>
            <a:off x="2060154" y="3842253"/>
            <a:ext cx="329847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latin typeface="DM Sans"/>
                <a:sym typeface="DM Sans"/>
              </a:rPr>
              <a:t>U-NET</a:t>
            </a:r>
            <a:endParaRPr sz="6000"/>
          </a:p>
        </p:txBody>
      </p:sp>
      <p:sp>
        <p:nvSpPr>
          <p:cNvPr id="252" name="Google Shape;252;p21"/>
          <p:cNvSpPr txBox="1"/>
          <p:nvPr/>
        </p:nvSpPr>
        <p:spPr>
          <a:xfrm>
            <a:off x="661660" y="3644992"/>
            <a:ext cx="4811504"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100">
              <a:latin typeface="DM Sans"/>
            </a:endParaRPr>
          </a:p>
        </p:txBody>
      </p:sp>
      <p:sp>
        <p:nvSpPr>
          <p:cNvPr id="253" name="Google Shape;253;p21"/>
          <p:cNvSpPr txBox="1"/>
          <p:nvPr/>
        </p:nvSpPr>
        <p:spPr>
          <a:xfrm>
            <a:off x="6897060" y="3873366"/>
            <a:ext cx="329847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i="0" u="none" strike="noStrike" cap="none">
                <a:solidFill>
                  <a:srgbClr val="000000"/>
                </a:solidFill>
                <a:latin typeface="DM Sans"/>
                <a:ea typeface="DM Sans"/>
                <a:cs typeface="DM Sans"/>
                <a:sym typeface="DM Sans"/>
              </a:rPr>
              <a:t>SEGNET</a:t>
            </a:r>
            <a:endParaRPr sz="6000"/>
          </a:p>
        </p:txBody>
      </p:sp>
      <p:sp>
        <p:nvSpPr>
          <p:cNvPr id="254" name="Google Shape;254;p21"/>
          <p:cNvSpPr txBox="1"/>
          <p:nvPr/>
        </p:nvSpPr>
        <p:spPr>
          <a:xfrm>
            <a:off x="5767507" y="3729893"/>
            <a:ext cx="4811504"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100">
              <a:latin typeface="DM Sans"/>
            </a:endParaRPr>
          </a:p>
        </p:txBody>
      </p:sp>
      <p:sp>
        <p:nvSpPr>
          <p:cNvPr id="255" name="Google Shape;255;p21"/>
          <p:cNvSpPr txBox="1"/>
          <p:nvPr/>
        </p:nvSpPr>
        <p:spPr>
          <a:xfrm>
            <a:off x="3572201" y="7510158"/>
            <a:ext cx="4374234"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6000" b="1">
                <a:latin typeface="DM Sans"/>
                <a:sym typeface="DM Sans"/>
              </a:rPr>
              <a:t>Deeplabv3</a:t>
            </a:r>
          </a:p>
        </p:txBody>
      </p:sp>
      <p:sp>
        <p:nvSpPr>
          <p:cNvPr id="256" name="Google Shape;256;p21"/>
          <p:cNvSpPr txBox="1"/>
          <p:nvPr/>
        </p:nvSpPr>
        <p:spPr>
          <a:xfrm>
            <a:off x="694531" y="7124639"/>
            <a:ext cx="4811504" cy="45243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100">
              <a:latin typeface="DM Sans"/>
            </a:endParaRPr>
          </a:p>
        </p:txBody>
      </p:sp>
      <p:cxnSp>
        <p:nvCxnSpPr>
          <p:cNvPr id="259" name="Google Shape;259;p21"/>
          <p:cNvCxnSpPr/>
          <p:nvPr/>
        </p:nvCxnSpPr>
        <p:spPr>
          <a:xfrm rot="10800000">
            <a:off x="10802383" y="560460"/>
            <a:ext cx="0" cy="9168211"/>
          </a:xfrm>
          <a:prstGeom prst="straightConnector1">
            <a:avLst/>
          </a:prstGeom>
          <a:noFill/>
          <a:ln w="19050" cap="flat" cmpd="sng">
            <a:solidFill>
              <a:srgbClr val="000000"/>
            </a:solidFill>
            <a:prstDash val="solid"/>
            <a:round/>
            <a:headEnd type="none" w="sm" len="sm"/>
            <a:tailEnd type="none" w="sm" len="sm"/>
          </a:ln>
        </p:spPr>
      </p:cxnSp>
      <p:pic>
        <p:nvPicPr>
          <p:cNvPr id="2" name="图片 1" descr="蓝色的汽车&#10;&#10;已自动生成说明">
            <a:extLst>
              <a:ext uri="{FF2B5EF4-FFF2-40B4-BE49-F238E27FC236}">
                <a16:creationId xmlns:a16="http://schemas.microsoft.com/office/drawing/2014/main" id="{24E2B353-E822-78D2-4200-C80C4BE7709B}"/>
              </a:ext>
            </a:extLst>
          </p:cNvPr>
          <p:cNvPicPr>
            <a:picLocks noChangeAspect="1"/>
          </p:cNvPicPr>
          <p:nvPr/>
        </p:nvPicPr>
        <p:blipFill>
          <a:blip r:embed="rId4"/>
          <a:stretch>
            <a:fillRect/>
          </a:stretch>
        </p:blipFill>
        <p:spPr>
          <a:xfrm>
            <a:off x="11354641" y="561415"/>
            <a:ext cx="6363260" cy="9177617"/>
          </a:xfrm>
          <a:prstGeom prst="rect">
            <a:avLst/>
          </a:prstGeom>
        </p:spPr>
      </p:pic>
    </p:spTree>
    <p:extLst>
      <p:ext uri="{BB962C8B-B14F-4D97-AF65-F5344CB8AC3E}">
        <p14:creationId xmlns:p14="http://schemas.microsoft.com/office/powerpoint/2010/main" val="4260634126"/>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sp>
      <p:sp>
        <p:nvSpPr>
          <p:cNvPr id="268" name="Google Shape;268;p22"/>
          <p:cNvSpPr txBox="1"/>
          <p:nvPr/>
        </p:nvSpPr>
        <p:spPr>
          <a:xfrm>
            <a:off x="175828" y="156490"/>
            <a:ext cx="4706231" cy="738664"/>
          </a:xfrm>
          <a:prstGeom prst="rect">
            <a:avLst/>
          </a:prstGeom>
          <a:noFill/>
          <a:ln>
            <a:noFill/>
          </a:ln>
        </p:spPr>
        <p:txBody>
          <a:bodyPr spcFirstLastPara="1" wrap="square" lIns="0" tIns="0" rIns="0" bIns="0" anchor="t" anchorCtr="0">
            <a:spAutoFit/>
          </a:bodyPr>
          <a:lstStyle/>
          <a:p>
            <a:pPr algn="ctr"/>
            <a:r>
              <a:rPr lang="en-US" sz="4400" b="1">
                <a:sym typeface="DM Sans"/>
              </a:rPr>
              <a:t>U-NET</a:t>
            </a:r>
            <a:r>
              <a:rPr lang="en-US" sz="4800" b="1">
                <a:latin typeface="DM Sans"/>
                <a:sym typeface="DM Sans"/>
              </a:rPr>
              <a:t> </a:t>
            </a:r>
            <a:endParaRPr lang="en-US" altLang="zh-CN" sz="4800" b="1">
              <a:latin typeface="DM Sans"/>
            </a:endParaRPr>
          </a:p>
        </p:txBody>
      </p:sp>
      <p:pic>
        <p:nvPicPr>
          <p:cNvPr id="2" name="图片 1" descr="图形用户界面, 图表&#10;&#10;已自动生成说明">
            <a:extLst>
              <a:ext uri="{FF2B5EF4-FFF2-40B4-BE49-F238E27FC236}">
                <a16:creationId xmlns:a16="http://schemas.microsoft.com/office/drawing/2014/main" id="{8C5617B2-C548-E54A-C160-06928448111E}"/>
              </a:ext>
            </a:extLst>
          </p:cNvPr>
          <p:cNvPicPr>
            <a:picLocks noChangeAspect="1"/>
          </p:cNvPicPr>
          <p:nvPr/>
        </p:nvPicPr>
        <p:blipFill>
          <a:blip r:embed="rId4"/>
          <a:stretch>
            <a:fillRect/>
          </a:stretch>
        </p:blipFill>
        <p:spPr>
          <a:xfrm>
            <a:off x="9562009" y="1406859"/>
            <a:ext cx="7033339" cy="4101184"/>
          </a:xfrm>
          <a:prstGeom prst="rect">
            <a:avLst/>
          </a:prstGeom>
        </p:spPr>
      </p:pic>
      <p:pic>
        <p:nvPicPr>
          <p:cNvPr id="3" name="图片 2" descr="图表&#10;&#10;已自动生成说明">
            <a:extLst>
              <a:ext uri="{FF2B5EF4-FFF2-40B4-BE49-F238E27FC236}">
                <a16:creationId xmlns:a16="http://schemas.microsoft.com/office/drawing/2014/main" id="{AA1A6791-F97A-F0EB-12B8-03A40F46E01C}"/>
              </a:ext>
            </a:extLst>
          </p:cNvPr>
          <p:cNvPicPr>
            <a:picLocks noChangeAspect="1"/>
          </p:cNvPicPr>
          <p:nvPr/>
        </p:nvPicPr>
        <p:blipFill>
          <a:blip r:embed="rId5"/>
          <a:stretch>
            <a:fillRect/>
          </a:stretch>
        </p:blipFill>
        <p:spPr>
          <a:xfrm>
            <a:off x="5069275" y="5831545"/>
            <a:ext cx="6955383" cy="4080017"/>
          </a:xfrm>
          <a:prstGeom prst="rect">
            <a:avLst/>
          </a:prstGeom>
        </p:spPr>
      </p:pic>
      <p:pic>
        <p:nvPicPr>
          <p:cNvPr id="4" name="图片 3" descr="一群人骑着摩托车行驶在马路上&#10;&#10;已自动生成说明">
            <a:extLst>
              <a:ext uri="{FF2B5EF4-FFF2-40B4-BE49-F238E27FC236}">
                <a16:creationId xmlns:a16="http://schemas.microsoft.com/office/drawing/2014/main" id="{81FD5664-8270-D52A-4B46-1F06EFDFB00E}"/>
              </a:ext>
            </a:extLst>
          </p:cNvPr>
          <p:cNvPicPr>
            <a:picLocks noChangeAspect="1"/>
          </p:cNvPicPr>
          <p:nvPr/>
        </p:nvPicPr>
        <p:blipFill>
          <a:blip r:embed="rId6"/>
          <a:stretch>
            <a:fillRect/>
          </a:stretch>
        </p:blipFill>
        <p:spPr>
          <a:xfrm>
            <a:off x="241919" y="1567183"/>
            <a:ext cx="6881933" cy="3872456"/>
          </a:xfrm>
          <a:prstGeom prst="rect">
            <a:avLst/>
          </a:prstGeom>
        </p:spPr>
      </p:pic>
    </p:spTree>
    <p:extLst>
      <p:ext uri="{BB962C8B-B14F-4D97-AF65-F5344CB8AC3E}">
        <p14:creationId xmlns:p14="http://schemas.microsoft.com/office/powerpoint/2010/main" val="741542454"/>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47E89CB-D792-9247-0D53-CB385D2964FB}"/>
              </a:ext>
            </a:extLst>
          </p:cNvPr>
          <p:cNvSpPr>
            <a:spLocks noGrp="1"/>
          </p:cNvSpPr>
          <p:nvPr>
            <p:ph type="ctrTitle"/>
          </p:nvPr>
        </p:nvSpPr>
        <p:spPr>
          <a:xfrm>
            <a:off x="1389183" y="278937"/>
            <a:ext cx="1920744" cy="687950"/>
          </a:xfrm>
        </p:spPr>
        <p:txBody>
          <a:bodyPr>
            <a:noAutofit/>
          </a:bodyPr>
          <a:lstStyle/>
          <a:p>
            <a:r>
              <a:rPr lang="zh-CN" altLang="en-US" b="1"/>
              <a:t>Segnet</a:t>
            </a:r>
          </a:p>
        </p:txBody>
      </p:sp>
      <p:sp>
        <p:nvSpPr>
          <p:cNvPr id="3" name="副标题 2">
            <a:extLst>
              <a:ext uri="{FF2B5EF4-FFF2-40B4-BE49-F238E27FC236}">
                <a16:creationId xmlns:a16="http://schemas.microsoft.com/office/drawing/2014/main" id="{DDAC33D3-FAE8-AB46-E29B-8BD59B63D72B}"/>
              </a:ext>
            </a:extLst>
          </p:cNvPr>
          <p:cNvSpPr>
            <a:spLocks noGrp="1"/>
          </p:cNvSpPr>
          <p:nvPr>
            <p:ph type="subTitle" idx="1"/>
          </p:nvPr>
        </p:nvSpPr>
        <p:spPr>
          <a:xfrm>
            <a:off x="1462452" y="4096045"/>
            <a:ext cx="16447475" cy="5416249"/>
          </a:xfrm>
        </p:spPr>
        <p:txBody>
          <a:bodyPr>
            <a:normAutofit fontScale="92500" lnSpcReduction="10000"/>
          </a:bodyPr>
          <a:lstStyle/>
          <a:p>
            <a:pPr marL="0" indent="0" algn="l"/>
            <a:r>
              <a:rPr lang="zh-CN" sz="2200" b="1">
                <a:solidFill>
                  <a:schemeClr val="tx1"/>
                </a:solidFill>
                <a:latin typeface="Times New Roman"/>
              </a:rPr>
              <a:t>S</a:t>
            </a:r>
            <a:r>
              <a:rPr lang="en-US" altLang="zh-CN" sz="2200" b="1" err="1">
                <a:solidFill>
                  <a:schemeClr val="tx1"/>
                </a:solidFill>
                <a:latin typeface="Times New Roman"/>
              </a:rPr>
              <a:t>egnet</a:t>
            </a:r>
            <a:r>
              <a:rPr lang="zh-CN" sz="2200">
                <a:solidFill>
                  <a:schemeClr val="tx1"/>
                </a:solidFill>
                <a:latin typeface="Times New Roman"/>
              </a:rPr>
              <a:t> </a:t>
            </a:r>
            <a:r>
              <a:rPr lang="en-US" altLang="zh-CN" sz="2200">
                <a:solidFill>
                  <a:schemeClr val="tx1"/>
                </a:solidFill>
                <a:latin typeface="Times New Roman"/>
              </a:rPr>
              <a:t>:</a:t>
            </a:r>
            <a:endParaRPr lang="en-US" altLang="zh-CN">
              <a:solidFill>
                <a:schemeClr val="tx1"/>
              </a:solidFill>
              <a:latin typeface="Times New Roman"/>
            </a:endParaRPr>
          </a:p>
          <a:p>
            <a:pPr marL="0" indent="0" algn="l"/>
            <a:r>
              <a:rPr lang="en-US" altLang="zh-CN" sz="2200" err="1">
                <a:solidFill>
                  <a:schemeClr val="tx1"/>
                </a:solidFill>
                <a:latin typeface="Times New Roman"/>
              </a:rPr>
              <a:t>SegNet</a:t>
            </a:r>
            <a:r>
              <a:rPr lang="en-US" altLang="zh-CN" sz="2200">
                <a:solidFill>
                  <a:schemeClr val="tx1"/>
                </a:solidFill>
                <a:latin typeface="Times New Roman"/>
              </a:rPr>
              <a:t> is a convolutional neural network (CNN) designed for image segmentation tasks. </a:t>
            </a:r>
            <a:endParaRPr lang="en-US" altLang="zh-CN">
              <a:solidFill>
                <a:schemeClr val="tx1"/>
              </a:solidFill>
              <a:latin typeface="Times New Roman"/>
            </a:endParaRPr>
          </a:p>
          <a:p>
            <a:pPr marL="0" indent="0" algn="l"/>
            <a:r>
              <a:rPr lang="en-US" sz="2200" b="1">
                <a:solidFill>
                  <a:schemeClr val="tx1"/>
                </a:solidFill>
                <a:latin typeface="Times New Roman"/>
              </a:rPr>
              <a:t>Input</a:t>
            </a:r>
            <a:r>
              <a:rPr lang="en-US" sz="2200">
                <a:solidFill>
                  <a:schemeClr val="tx1"/>
                </a:solidFill>
                <a:latin typeface="Times New Roman"/>
              </a:rPr>
              <a:t>: </a:t>
            </a:r>
            <a:r>
              <a:rPr lang="en-US" sz="2200" err="1">
                <a:solidFill>
                  <a:schemeClr val="tx1"/>
                </a:solidFill>
                <a:latin typeface="Times New Roman"/>
              </a:rPr>
              <a:t>SegNet</a:t>
            </a:r>
            <a:r>
              <a:rPr lang="en-US" sz="2200">
                <a:solidFill>
                  <a:schemeClr val="tx1"/>
                </a:solidFill>
                <a:latin typeface="Times New Roman"/>
              </a:rPr>
              <a:t> takes an RGB image as its input.</a:t>
            </a:r>
            <a:br>
              <a:rPr lang="en-US" altLang="zh-CN" sz="2200">
                <a:latin typeface="Times New Roman"/>
              </a:rPr>
            </a:br>
            <a:r>
              <a:rPr lang="en-US" sz="2200" b="1">
                <a:solidFill>
                  <a:schemeClr val="tx1"/>
                </a:solidFill>
                <a:latin typeface="Times New Roman"/>
              </a:rPr>
              <a:t>Encoder:</a:t>
            </a:r>
            <a:endParaRPr lang="en-US" altLang="zh-CN" sz="2200" b="1">
              <a:solidFill>
                <a:schemeClr val="tx1"/>
              </a:solidFill>
              <a:latin typeface="Times New Roman"/>
            </a:endParaRPr>
          </a:p>
          <a:p>
            <a:pPr marL="0" indent="0" algn="l"/>
            <a:r>
              <a:rPr lang="en-US" sz="2200">
                <a:solidFill>
                  <a:schemeClr val="tx1"/>
                </a:solidFill>
                <a:latin typeface="Times New Roman"/>
              </a:rPr>
              <a:t>The encoder part of </a:t>
            </a:r>
            <a:r>
              <a:rPr lang="en-US" sz="2200" err="1">
                <a:solidFill>
                  <a:schemeClr val="tx1"/>
                </a:solidFill>
                <a:latin typeface="Times New Roman"/>
              </a:rPr>
              <a:t>SegNet</a:t>
            </a:r>
            <a:r>
              <a:rPr lang="en-US" sz="2200">
                <a:solidFill>
                  <a:schemeClr val="tx1"/>
                </a:solidFill>
                <a:latin typeface="Times New Roman"/>
              </a:rPr>
              <a:t> consists of a stack of convolutional layers which capture the hierarchical features of the image.</a:t>
            </a:r>
          </a:p>
          <a:p>
            <a:pPr marL="0" indent="0" algn="l"/>
            <a:r>
              <a:rPr lang="en-US" sz="2200">
                <a:solidFill>
                  <a:schemeClr val="tx1"/>
                </a:solidFill>
                <a:latin typeface="Times New Roman"/>
              </a:rPr>
              <a:t>Pooling layers reduce the spatial resolution of these features and record the locations of the maximum values within each pooling window (pooling indices).</a:t>
            </a:r>
          </a:p>
          <a:p>
            <a:pPr marL="0" indent="0" algn="l"/>
            <a:r>
              <a:rPr lang="en-US" sz="2200" b="1">
                <a:solidFill>
                  <a:schemeClr val="tx1"/>
                </a:solidFill>
                <a:latin typeface="Times New Roman"/>
              </a:rPr>
              <a:t>Decoder:</a:t>
            </a:r>
            <a:endParaRPr lang="en-US">
              <a:solidFill>
                <a:schemeClr val="tx1"/>
              </a:solidFill>
              <a:latin typeface="Times New Roman"/>
            </a:endParaRPr>
          </a:p>
          <a:p>
            <a:pPr marL="0" indent="0" algn="l"/>
            <a:r>
              <a:rPr lang="en-US" sz="2200">
                <a:solidFill>
                  <a:schemeClr val="tx1"/>
                </a:solidFill>
                <a:latin typeface="Times New Roman"/>
              </a:rPr>
              <a:t>The decoder part uses the pooling indices from the encoder to perform </a:t>
            </a:r>
            <a:r>
              <a:rPr lang="en-US" sz="2200" err="1">
                <a:solidFill>
                  <a:schemeClr val="tx1"/>
                </a:solidFill>
                <a:latin typeface="Times New Roman"/>
              </a:rPr>
              <a:t>upsampling</a:t>
            </a:r>
            <a:r>
              <a:rPr lang="en-US" sz="2200">
                <a:solidFill>
                  <a:schemeClr val="tx1"/>
                </a:solidFill>
                <a:latin typeface="Times New Roman"/>
              </a:rPr>
              <a:t>, restoring the feature maps to the original image resolution.</a:t>
            </a:r>
          </a:p>
          <a:p>
            <a:pPr marL="0" indent="0" algn="l"/>
            <a:r>
              <a:rPr lang="en-US" sz="2200">
                <a:solidFill>
                  <a:schemeClr val="tx1"/>
                </a:solidFill>
                <a:latin typeface="Times New Roman"/>
              </a:rPr>
              <a:t>Additional convolutional layers then refine these </a:t>
            </a:r>
            <a:r>
              <a:rPr lang="en-US" sz="2200" err="1">
                <a:solidFill>
                  <a:schemeClr val="tx1"/>
                </a:solidFill>
                <a:latin typeface="Times New Roman"/>
              </a:rPr>
              <a:t>upsampled</a:t>
            </a:r>
            <a:r>
              <a:rPr lang="en-US" sz="2200">
                <a:solidFill>
                  <a:schemeClr val="tx1"/>
                </a:solidFill>
                <a:latin typeface="Times New Roman"/>
              </a:rPr>
              <a:t> features to generate the final segmentation map, where each pixel is classified into a category.</a:t>
            </a:r>
          </a:p>
          <a:p>
            <a:pPr algn="l"/>
            <a:r>
              <a:rPr lang="en-US" sz="2200" b="1">
                <a:solidFill>
                  <a:schemeClr val="tx1"/>
                </a:solidFill>
                <a:latin typeface="Times New Roman"/>
              </a:rPr>
              <a:t>Output:</a:t>
            </a:r>
          </a:p>
          <a:p>
            <a:pPr marL="0" indent="0" algn="l"/>
            <a:r>
              <a:rPr lang="en-US" sz="2200">
                <a:solidFill>
                  <a:schemeClr val="tx1"/>
                </a:solidFill>
                <a:latin typeface="Times New Roman"/>
              </a:rPr>
              <a:t>The final layer of the decoder network applies a </a:t>
            </a:r>
            <a:r>
              <a:rPr lang="en-US" sz="2200" err="1">
                <a:solidFill>
                  <a:schemeClr val="tx1"/>
                </a:solidFill>
                <a:latin typeface="Times New Roman"/>
              </a:rPr>
              <a:t>softmax</a:t>
            </a:r>
            <a:r>
              <a:rPr lang="en-US" sz="2200">
                <a:solidFill>
                  <a:schemeClr val="tx1"/>
                </a:solidFill>
                <a:latin typeface="Times New Roman"/>
              </a:rPr>
              <a:t> activation function to classify each pixel independently, resulting in a segmented image where each pixel is labeled with the class of the corresponding object.</a:t>
            </a:r>
            <a:endParaRPr lang="zh-CN" altLang="en-US" sz="2200">
              <a:solidFill>
                <a:schemeClr val="tx1"/>
              </a:solidFill>
              <a:latin typeface="Times New Roman"/>
            </a:endParaRPr>
          </a:p>
          <a:p>
            <a:pPr marL="0" indent="0" algn="l"/>
            <a:r>
              <a:rPr lang="en-US" altLang="zh-CN" sz="2200" b="1">
                <a:solidFill>
                  <a:schemeClr val="tx1"/>
                </a:solidFill>
                <a:latin typeface="Times New Roman"/>
              </a:rPr>
              <a:t>Difference：</a:t>
            </a:r>
            <a:endParaRPr lang="zh-CN" altLang="en-US" sz="2200">
              <a:solidFill>
                <a:schemeClr val="tx1"/>
              </a:solidFill>
              <a:latin typeface="Times New Roman"/>
            </a:endParaRPr>
          </a:p>
          <a:p>
            <a:pPr marL="0" indent="0" algn="l"/>
            <a:r>
              <a:rPr lang="en-US" altLang="zh-CN" sz="2200">
                <a:solidFill>
                  <a:schemeClr val="tx1"/>
                </a:solidFill>
                <a:latin typeface="Times New Roman"/>
              </a:rPr>
              <a:t>The main difference between </a:t>
            </a:r>
            <a:r>
              <a:rPr lang="en-US" altLang="zh-CN" sz="2200" err="1">
                <a:solidFill>
                  <a:schemeClr val="tx1"/>
                </a:solidFill>
                <a:latin typeface="Times New Roman"/>
              </a:rPr>
              <a:t>SegNet</a:t>
            </a:r>
            <a:r>
              <a:rPr lang="en-US" altLang="zh-CN" sz="2200">
                <a:solidFill>
                  <a:schemeClr val="tx1"/>
                </a:solidFill>
                <a:latin typeface="Times New Roman"/>
              </a:rPr>
              <a:t> and U-Net is that </a:t>
            </a:r>
            <a:r>
              <a:rPr lang="en-US" altLang="zh-CN" sz="2200" err="1">
                <a:solidFill>
                  <a:schemeClr val="tx1"/>
                </a:solidFill>
                <a:latin typeface="Times New Roman"/>
              </a:rPr>
              <a:t>SegNet</a:t>
            </a:r>
            <a:r>
              <a:rPr lang="en-US" altLang="zh-CN" sz="2200">
                <a:solidFill>
                  <a:schemeClr val="tx1"/>
                </a:solidFill>
                <a:latin typeface="Times New Roman"/>
              </a:rPr>
              <a:t> uses max-pooling indices for up-sampling in the decoder, while U-Net employs skip connections to merge features from the encoder and decoder, which helps preserve spatial information during up-sampling. U-Net is typically used for medical image segmentation and is structured to better suit precise localization tasks.</a:t>
            </a:r>
            <a:endParaRPr lang="zh-CN" altLang="en-US" sz="2200">
              <a:solidFill>
                <a:schemeClr val="tx1"/>
              </a:solidFill>
              <a:latin typeface="Times New Roman"/>
            </a:endParaRPr>
          </a:p>
          <a:p>
            <a:pPr algn="l"/>
            <a:endParaRPr lang="zh-CN" altLang="en-US" b="1">
              <a:latin typeface="Times New Roman"/>
            </a:endParaRPr>
          </a:p>
        </p:txBody>
      </p:sp>
      <p:pic>
        <p:nvPicPr>
          <p:cNvPr id="5" name="图片 4">
            <a:extLst>
              <a:ext uri="{FF2B5EF4-FFF2-40B4-BE49-F238E27FC236}">
                <a16:creationId xmlns:a16="http://schemas.microsoft.com/office/drawing/2014/main" id="{1D6E567D-8D65-6CF8-73D7-ED32A48653F3}"/>
              </a:ext>
            </a:extLst>
          </p:cNvPr>
          <p:cNvPicPr>
            <a:picLocks noChangeAspect="1"/>
          </p:cNvPicPr>
          <p:nvPr/>
        </p:nvPicPr>
        <p:blipFill>
          <a:blip r:embed="rId2"/>
          <a:stretch>
            <a:fillRect/>
          </a:stretch>
        </p:blipFill>
        <p:spPr>
          <a:xfrm>
            <a:off x="1324707" y="1007436"/>
            <a:ext cx="11755315" cy="2996739"/>
          </a:xfrm>
          <a:prstGeom prst="rect">
            <a:avLst/>
          </a:prstGeom>
        </p:spPr>
      </p:pic>
    </p:spTree>
    <p:extLst>
      <p:ext uri="{BB962C8B-B14F-4D97-AF65-F5344CB8AC3E}">
        <p14:creationId xmlns:p14="http://schemas.microsoft.com/office/powerpoint/2010/main" val="158431386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自定义</PresentationFormat>
  <Slides>18</Slides>
  <Notes>13</Notes>
  <HiddenSlides>0</HiddenSlides>
  <ScaleCrop>false</ScaleCrop>
  <HeadingPairs>
    <vt:vector size="4" baseType="variant">
      <vt:variant>
        <vt:lpstr>主题</vt:lpstr>
      </vt:variant>
      <vt:variant>
        <vt:i4>1</vt:i4>
      </vt:variant>
      <vt:variant>
        <vt:lpstr>幻灯片标题</vt:lpstr>
      </vt:variant>
      <vt:variant>
        <vt:i4>18</vt:i4>
      </vt:variant>
    </vt:vector>
  </HeadingPairs>
  <TitlesOfParts>
    <vt:vector size="19"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Segnet</vt:lpstr>
      <vt:lpstr>PowerPoint 演示文稿</vt:lpstr>
      <vt:lpstr>PowerPoint 演示文稿</vt:lpstr>
      <vt:lpstr>DeepLabV3</vt:lpstr>
      <vt:lpstr> Some results visualization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revision>5</cp:revision>
  <dcterms:modified xsi:type="dcterms:W3CDTF">2023-11-22T02:29:04Z</dcterms:modified>
</cp:coreProperties>
</file>